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772" y="2886625"/>
            <a:ext cx="8784285" cy="740033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93370" y="4671131"/>
            <a:ext cx="11296649" cy="52101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5162" y="271602"/>
            <a:ext cx="17877674" cy="4225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3800" y="1600464"/>
            <a:ext cx="15215869" cy="2197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2806" y="-12157"/>
            <a:ext cx="18291175" cy="10299700"/>
            <a:chOff x="-2806" y="-12157"/>
            <a:chExt cx="18291175" cy="102997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806" y="-12157"/>
              <a:ext cx="12819308" cy="622179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57629" y="2497760"/>
              <a:ext cx="11930369" cy="778923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9341" y="5217197"/>
              <a:ext cx="6010274" cy="136714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476641" y="5642437"/>
            <a:ext cx="7685405" cy="2216150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dirty="0" sz="2500" spc="-60">
                <a:solidFill>
                  <a:srgbClr val="F4E7E7"/>
                </a:solidFill>
                <a:latin typeface="Lucida Sans Unicode"/>
                <a:cs typeface="Lucida Sans Unicode"/>
              </a:rPr>
              <a:t>студентки</a:t>
            </a:r>
            <a:r>
              <a:rPr dirty="0" sz="2500" spc="-200">
                <a:solidFill>
                  <a:srgbClr val="F4E7E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70">
                <a:solidFill>
                  <a:srgbClr val="F4E7E7"/>
                </a:solidFill>
                <a:latin typeface="Verdana"/>
                <a:cs typeface="Verdana"/>
              </a:rPr>
              <a:t>IV</a:t>
            </a:r>
            <a:r>
              <a:rPr dirty="0" sz="2500" spc="-290">
                <a:solidFill>
                  <a:srgbClr val="F4E7E7"/>
                </a:solidFill>
                <a:latin typeface="Verdana"/>
                <a:cs typeface="Verdana"/>
              </a:rPr>
              <a:t> </a:t>
            </a:r>
            <a:r>
              <a:rPr dirty="0" sz="2500" spc="-55">
                <a:solidFill>
                  <a:srgbClr val="F4E7E7"/>
                </a:solidFill>
                <a:latin typeface="Lucida Sans Unicode"/>
                <a:cs typeface="Lucida Sans Unicode"/>
              </a:rPr>
              <a:t>курсу</a:t>
            </a:r>
            <a:r>
              <a:rPr dirty="0" sz="2500" spc="-200">
                <a:solidFill>
                  <a:srgbClr val="F4E7E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114">
                <a:solidFill>
                  <a:srgbClr val="F4E7E7"/>
                </a:solidFill>
                <a:latin typeface="Lucida Sans Unicode"/>
                <a:cs typeface="Lucida Sans Unicode"/>
              </a:rPr>
              <a:t>І</a:t>
            </a:r>
            <a:r>
              <a:rPr dirty="0" sz="2500" spc="-200">
                <a:solidFill>
                  <a:srgbClr val="F4E7E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10">
                <a:solidFill>
                  <a:srgbClr val="F4E7E7"/>
                </a:solidFill>
                <a:latin typeface="Lucida Sans Unicode"/>
                <a:cs typeface="Lucida Sans Unicode"/>
              </a:rPr>
              <a:t>групи</a:t>
            </a:r>
            <a:endParaRPr sz="2500">
              <a:latin typeface="Lucida Sans Unicode"/>
              <a:cs typeface="Lucida Sans Unicode"/>
            </a:endParaRPr>
          </a:p>
          <a:p>
            <a:pPr marL="12700" marR="5080">
              <a:lnSpc>
                <a:spcPct val="114999"/>
              </a:lnSpc>
            </a:pPr>
            <a:r>
              <a:rPr dirty="0" sz="2500" spc="-35">
                <a:solidFill>
                  <a:srgbClr val="F4E7E7"/>
                </a:solidFill>
                <a:latin typeface="Lucida Sans Unicode"/>
                <a:cs typeface="Lucida Sans Unicode"/>
              </a:rPr>
              <a:t>спецıальностı</a:t>
            </a:r>
            <a:r>
              <a:rPr dirty="0" sz="2500" spc="-175">
                <a:solidFill>
                  <a:srgbClr val="F4E7E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125">
                <a:solidFill>
                  <a:srgbClr val="F4E7E7"/>
                </a:solidFill>
                <a:latin typeface="Verdana"/>
                <a:cs typeface="Verdana"/>
              </a:rPr>
              <a:t>061</a:t>
            </a:r>
            <a:r>
              <a:rPr dirty="0" sz="2500" spc="-270">
                <a:solidFill>
                  <a:srgbClr val="F4E7E7"/>
                </a:solidFill>
                <a:latin typeface="Verdana"/>
                <a:cs typeface="Verdana"/>
              </a:rPr>
              <a:t> </a:t>
            </a:r>
            <a:r>
              <a:rPr dirty="0" sz="2500" spc="-25">
                <a:solidFill>
                  <a:srgbClr val="F4E7E7"/>
                </a:solidFill>
                <a:latin typeface="Lucida Sans Unicode"/>
                <a:cs typeface="Lucida Sans Unicode"/>
              </a:rPr>
              <a:t>Журналıстика</a:t>
            </a:r>
            <a:r>
              <a:rPr dirty="0" sz="2500" spc="-170">
                <a:solidFill>
                  <a:srgbClr val="F4E7E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70">
                <a:solidFill>
                  <a:srgbClr val="F4E7E7"/>
                </a:solidFill>
                <a:latin typeface="Lucida Sans Unicode"/>
                <a:cs typeface="Lucida Sans Unicode"/>
              </a:rPr>
              <a:t>КЗ</a:t>
            </a:r>
            <a:r>
              <a:rPr dirty="0" sz="2500" spc="-175">
                <a:solidFill>
                  <a:srgbClr val="F4E7E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10">
                <a:solidFill>
                  <a:srgbClr val="F4E7E7"/>
                </a:solidFill>
                <a:latin typeface="Verdana"/>
                <a:cs typeface="Verdana"/>
              </a:rPr>
              <a:t>“</a:t>
            </a:r>
            <a:r>
              <a:rPr dirty="0" sz="2500" spc="-10">
                <a:solidFill>
                  <a:srgbClr val="F4E7E7"/>
                </a:solidFill>
                <a:latin typeface="Lucida Sans Unicode"/>
                <a:cs typeface="Lucida Sans Unicode"/>
              </a:rPr>
              <a:t>Прилуцький </a:t>
            </a:r>
            <a:r>
              <a:rPr dirty="0" sz="2500" spc="-35">
                <a:solidFill>
                  <a:srgbClr val="F4E7E7"/>
                </a:solidFill>
                <a:latin typeface="Lucida Sans Unicode"/>
                <a:cs typeface="Lucida Sans Unicode"/>
              </a:rPr>
              <a:t>гуманıтарно</a:t>
            </a:r>
            <a:r>
              <a:rPr dirty="0" sz="2500" spc="-35">
                <a:solidFill>
                  <a:srgbClr val="F4E7E7"/>
                </a:solidFill>
                <a:latin typeface="Verdana"/>
                <a:cs typeface="Verdana"/>
              </a:rPr>
              <a:t>-</a:t>
            </a:r>
            <a:r>
              <a:rPr dirty="0" sz="2500" spc="-40">
                <a:solidFill>
                  <a:srgbClr val="F4E7E7"/>
                </a:solidFill>
                <a:latin typeface="Lucida Sans Unicode"/>
                <a:cs typeface="Lucida Sans Unicode"/>
              </a:rPr>
              <a:t>педагогıчний</a:t>
            </a:r>
            <a:r>
              <a:rPr dirty="0" sz="2500" spc="-150">
                <a:solidFill>
                  <a:srgbClr val="F4E7E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45">
                <a:solidFill>
                  <a:srgbClr val="F4E7E7"/>
                </a:solidFill>
                <a:latin typeface="Lucida Sans Unicode"/>
                <a:cs typeface="Lucida Sans Unicode"/>
              </a:rPr>
              <a:t>фаховий</a:t>
            </a:r>
            <a:r>
              <a:rPr dirty="0" sz="2500" spc="-150">
                <a:solidFill>
                  <a:srgbClr val="F4E7E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55">
                <a:solidFill>
                  <a:srgbClr val="F4E7E7"/>
                </a:solidFill>
                <a:latin typeface="Lucida Sans Unicode"/>
                <a:cs typeface="Lucida Sans Unicode"/>
              </a:rPr>
              <a:t>коледж</a:t>
            </a:r>
            <a:r>
              <a:rPr dirty="0" sz="2500" spc="-145">
                <a:solidFill>
                  <a:srgbClr val="F4E7E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10">
                <a:solidFill>
                  <a:srgbClr val="F4E7E7"/>
                </a:solidFill>
                <a:latin typeface="Lucida Sans Unicode"/>
                <a:cs typeface="Lucida Sans Unicode"/>
              </a:rPr>
              <a:t>ıменı </a:t>
            </a:r>
            <a:r>
              <a:rPr dirty="0" sz="2500" spc="55">
                <a:solidFill>
                  <a:srgbClr val="F4E7E7"/>
                </a:solidFill>
                <a:latin typeface="Lucida Sans Unicode"/>
                <a:cs typeface="Lucida Sans Unicode"/>
              </a:rPr>
              <a:t>Івана</a:t>
            </a:r>
            <a:r>
              <a:rPr dirty="0" sz="2500" spc="-200">
                <a:solidFill>
                  <a:srgbClr val="F4E7E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35">
                <a:solidFill>
                  <a:srgbClr val="F4E7E7"/>
                </a:solidFill>
                <a:latin typeface="Lucida Sans Unicode"/>
                <a:cs typeface="Lucida Sans Unicode"/>
              </a:rPr>
              <a:t>Франка</a:t>
            </a:r>
            <a:r>
              <a:rPr dirty="0" sz="2500" spc="-35">
                <a:solidFill>
                  <a:srgbClr val="F4E7E7"/>
                </a:solidFill>
                <a:latin typeface="Verdana"/>
                <a:cs typeface="Verdana"/>
              </a:rPr>
              <a:t>”</a:t>
            </a:r>
            <a:r>
              <a:rPr dirty="0" sz="2500" spc="-290">
                <a:solidFill>
                  <a:srgbClr val="F4E7E7"/>
                </a:solidFill>
                <a:latin typeface="Verdana"/>
                <a:cs typeface="Verdana"/>
              </a:rPr>
              <a:t> </a:t>
            </a:r>
            <a:r>
              <a:rPr dirty="0" sz="2500" spc="65">
                <a:solidFill>
                  <a:srgbClr val="F4E7E7"/>
                </a:solidFill>
                <a:latin typeface="Lucida Sans Unicode"/>
                <a:cs typeface="Lucida Sans Unicode"/>
              </a:rPr>
              <a:t>ЧОР</a:t>
            </a:r>
            <a:endParaRPr sz="25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2500">
                <a:solidFill>
                  <a:srgbClr val="F4E7E7"/>
                </a:solidFill>
                <a:latin typeface="Lucida Sans Unicode"/>
                <a:cs typeface="Lucida Sans Unicode"/>
              </a:rPr>
              <a:t>Вıти</a:t>
            </a:r>
            <a:r>
              <a:rPr dirty="0" sz="2500" spc="-160">
                <a:solidFill>
                  <a:srgbClr val="F4E7E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10">
                <a:solidFill>
                  <a:srgbClr val="F4E7E7"/>
                </a:solidFill>
                <a:latin typeface="Lucida Sans Unicode"/>
                <a:cs typeface="Lucida Sans Unicode"/>
              </a:rPr>
              <a:t>Корнıєнко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76641" y="1271944"/>
            <a:ext cx="7569834" cy="3837304"/>
          </a:xfrm>
          <a:prstGeom prst="rect"/>
        </p:spPr>
        <p:txBody>
          <a:bodyPr wrap="square" lIns="0" tIns="202565" rIns="0" bIns="0" rtlCol="0" vert="horz">
            <a:spAutoFit/>
          </a:bodyPr>
          <a:lstStyle/>
          <a:p>
            <a:pPr marL="12700" marR="5080">
              <a:lnSpc>
                <a:spcPts val="7130"/>
              </a:lnSpc>
              <a:spcBef>
                <a:spcPts val="1595"/>
              </a:spcBef>
            </a:pPr>
            <a:r>
              <a:rPr dirty="0" sz="7200" spc="-10">
                <a:solidFill>
                  <a:srgbClr val="F4E7E7"/>
                </a:solidFill>
                <a:latin typeface="Lucida Sans Unicode"/>
                <a:cs typeface="Lucida Sans Unicode"/>
              </a:rPr>
              <a:t>УПРОВАДЖЕННЯ ШТУЧНОГО </a:t>
            </a:r>
            <a:r>
              <a:rPr dirty="0" sz="7200" spc="-85">
                <a:solidFill>
                  <a:srgbClr val="F4E7E7"/>
                </a:solidFill>
                <a:latin typeface="Lucida Sans Unicode"/>
                <a:cs typeface="Lucida Sans Unicode"/>
              </a:rPr>
              <a:t>ІНТЕЛЕКТУ</a:t>
            </a:r>
            <a:r>
              <a:rPr dirty="0" sz="7200" spc="-580">
                <a:solidFill>
                  <a:srgbClr val="F4E7E7"/>
                </a:solidFill>
                <a:latin typeface="Lucida Sans Unicode"/>
                <a:cs typeface="Lucida Sans Unicode"/>
              </a:rPr>
              <a:t> </a:t>
            </a:r>
            <a:r>
              <a:rPr dirty="0" sz="7200" spc="484">
                <a:solidFill>
                  <a:srgbClr val="F4E7E7"/>
                </a:solidFill>
                <a:latin typeface="Lucida Sans Unicode"/>
                <a:cs typeface="Lucida Sans Unicode"/>
              </a:rPr>
              <a:t>В </a:t>
            </a:r>
            <a:r>
              <a:rPr dirty="0" sz="7200" spc="-155">
                <a:solidFill>
                  <a:srgbClr val="F4E7E7"/>
                </a:solidFill>
                <a:latin typeface="Lucida Sans Unicode"/>
                <a:cs typeface="Lucida Sans Unicode"/>
              </a:rPr>
              <a:t>СУЧАСНИХ</a:t>
            </a:r>
            <a:r>
              <a:rPr dirty="0" sz="7200" spc="-595">
                <a:solidFill>
                  <a:srgbClr val="F4E7E7"/>
                </a:solidFill>
                <a:latin typeface="Lucida Sans Unicode"/>
                <a:cs typeface="Lucida Sans Unicode"/>
              </a:rPr>
              <a:t> </a:t>
            </a:r>
            <a:r>
              <a:rPr dirty="0" sz="7200" spc="295">
                <a:solidFill>
                  <a:srgbClr val="F4E7E7"/>
                </a:solidFill>
                <a:latin typeface="Lucida Sans Unicode"/>
                <a:cs typeface="Lucida Sans Unicode"/>
              </a:rPr>
              <a:t>ЗМІ</a:t>
            </a:r>
            <a:endParaRPr sz="7200">
              <a:latin typeface="Lucida Sans Unicode"/>
              <a:cs typeface="Lucida Sans Unicode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9967634" y="5176558"/>
            <a:ext cx="7847330" cy="4909820"/>
            <a:chOff x="9967634" y="5176558"/>
            <a:chExt cx="7847330" cy="4909820"/>
          </a:xfrm>
        </p:grpSpPr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28465" y="5923576"/>
              <a:ext cx="4686299" cy="416242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67634" y="5176558"/>
              <a:ext cx="6010275" cy="136714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9954934" y="1325856"/>
            <a:ext cx="8242300" cy="3749675"/>
          </a:xfrm>
          <a:prstGeom prst="rect">
            <a:avLst/>
          </a:prstGeom>
        </p:spPr>
        <p:txBody>
          <a:bodyPr wrap="square" lIns="0" tIns="192405" rIns="0" bIns="0" rtlCol="0" vert="horz">
            <a:spAutoFit/>
          </a:bodyPr>
          <a:lstStyle/>
          <a:p>
            <a:pPr marL="12700" marR="5080">
              <a:lnSpc>
                <a:spcPts val="6980"/>
              </a:lnSpc>
              <a:spcBef>
                <a:spcPts val="1515"/>
              </a:spcBef>
            </a:pPr>
            <a:r>
              <a:rPr dirty="0" sz="7000" spc="-10">
                <a:solidFill>
                  <a:srgbClr val="F4E7E7"/>
                </a:solidFill>
                <a:latin typeface="Verdana"/>
                <a:cs typeface="Verdana"/>
              </a:rPr>
              <a:t>IMPLEMENTATION </a:t>
            </a:r>
            <a:r>
              <a:rPr dirty="0" sz="7000" spc="60">
                <a:solidFill>
                  <a:srgbClr val="F4E7E7"/>
                </a:solidFill>
                <a:latin typeface="Verdana"/>
                <a:cs typeface="Verdana"/>
              </a:rPr>
              <a:t>OF</a:t>
            </a:r>
            <a:r>
              <a:rPr dirty="0" sz="7000" spc="-885">
                <a:solidFill>
                  <a:srgbClr val="F4E7E7"/>
                </a:solidFill>
                <a:latin typeface="Verdana"/>
                <a:cs typeface="Verdana"/>
              </a:rPr>
              <a:t> </a:t>
            </a:r>
            <a:r>
              <a:rPr dirty="0" sz="7000" spc="170">
                <a:solidFill>
                  <a:srgbClr val="F4E7E7"/>
                </a:solidFill>
                <a:latin typeface="Verdana"/>
                <a:cs typeface="Verdana"/>
              </a:rPr>
              <a:t>ARTIFICIAL </a:t>
            </a:r>
            <a:r>
              <a:rPr dirty="0" sz="7000">
                <a:solidFill>
                  <a:srgbClr val="F4E7E7"/>
                </a:solidFill>
                <a:latin typeface="Verdana"/>
                <a:cs typeface="Verdana"/>
              </a:rPr>
              <a:t>INTELLIGENCE</a:t>
            </a:r>
            <a:r>
              <a:rPr dirty="0" sz="7000" spc="-865">
                <a:solidFill>
                  <a:srgbClr val="F4E7E7"/>
                </a:solidFill>
                <a:latin typeface="Verdana"/>
                <a:cs typeface="Verdana"/>
              </a:rPr>
              <a:t> </a:t>
            </a:r>
            <a:r>
              <a:rPr dirty="0" sz="7000" spc="50">
                <a:solidFill>
                  <a:srgbClr val="F4E7E7"/>
                </a:solidFill>
                <a:latin typeface="Verdana"/>
                <a:cs typeface="Verdana"/>
              </a:rPr>
              <a:t>IN </a:t>
            </a:r>
            <a:r>
              <a:rPr dirty="0" sz="7000" spc="-215">
                <a:solidFill>
                  <a:srgbClr val="F4E7E7"/>
                </a:solidFill>
                <a:latin typeface="Verdana"/>
                <a:cs typeface="Verdana"/>
              </a:rPr>
              <a:t>MODERN</a:t>
            </a:r>
            <a:r>
              <a:rPr dirty="0" sz="7000" spc="-855">
                <a:solidFill>
                  <a:srgbClr val="F4E7E7"/>
                </a:solidFill>
                <a:latin typeface="Verdana"/>
                <a:cs typeface="Verdana"/>
              </a:rPr>
              <a:t> </a:t>
            </a:r>
            <a:r>
              <a:rPr dirty="0" sz="7000" spc="-10">
                <a:solidFill>
                  <a:srgbClr val="F4E7E7"/>
                </a:solidFill>
                <a:latin typeface="Verdana"/>
                <a:cs typeface="Verdana"/>
              </a:rPr>
              <a:t>MEDIA</a:t>
            </a:r>
            <a:endParaRPr sz="7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040768" y="2876866"/>
            <a:ext cx="17247235" cy="7410450"/>
            <a:chOff x="1040768" y="2876866"/>
            <a:chExt cx="17247235" cy="741045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8456" y="2876866"/>
              <a:ext cx="11119542" cy="741013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19945" y="4488969"/>
              <a:ext cx="4968053" cy="477202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0768" y="4187044"/>
              <a:ext cx="6195665" cy="507183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5450" y="590613"/>
            <a:ext cx="12223750" cy="741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700" spc="-1085">
                <a:latin typeface="Trebuchet MS"/>
                <a:cs typeface="Trebuchet MS"/>
              </a:rPr>
              <a:t>ШТУЧНИЙ</a:t>
            </a:r>
            <a:r>
              <a:rPr dirty="0" sz="4700" spc="670">
                <a:latin typeface="Trebuchet MS"/>
                <a:cs typeface="Trebuchet MS"/>
              </a:rPr>
              <a:t> </a:t>
            </a:r>
            <a:r>
              <a:rPr dirty="0" sz="4700" spc="-605">
                <a:latin typeface="Trebuchet MS"/>
                <a:cs typeface="Trebuchet MS"/>
              </a:rPr>
              <a:t>ІНТЕЛЕКТ</a:t>
            </a:r>
            <a:r>
              <a:rPr dirty="0" sz="4700" spc="370">
                <a:latin typeface="Trebuchet MS"/>
                <a:cs typeface="Trebuchet MS"/>
              </a:rPr>
              <a:t> </a:t>
            </a:r>
            <a:r>
              <a:rPr dirty="0" sz="4700" spc="-75">
                <a:latin typeface="Trebuchet MS"/>
                <a:cs typeface="Trebuchet MS"/>
              </a:rPr>
              <a:t>(ARTIFICIAL</a:t>
            </a:r>
            <a:r>
              <a:rPr dirty="0" sz="4700" spc="520">
                <a:latin typeface="Trebuchet MS"/>
                <a:cs typeface="Trebuchet MS"/>
              </a:rPr>
              <a:t> </a:t>
            </a:r>
            <a:r>
              <a:rPr dirty="0" sz="4700" spc="-340">
                <a:latin typeface="Trebuchet MS"/>
                <a:cs typeface="Trebuchet MS"/>
              </a:rPr>
              <a:t>INTELLIGENCE,</a:t>
            </a:r>
            <a:r>
              <a:rPr dirty="0" sz="4700" spc="525">
                <a:latin typeface="Trebuchet MS"/>
                <a:cs typeface="Trebuchet MS"/>
              </a:rPr>
              <a:t> </a:t>
            </a:r>
            <a:r>
              <a:rPr dirty="0" sz="4700" spc="114">
                <a:latin typeface="Trebuchet MS"/>
                <a:cs typeface="Trebuchet MS"/>
              </a:rPr>
              <a:t>AI)</a:t>
            </a:r>
            <a:endParaRPr sz="47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14900"/>
              </a:lnSpc>
              <a:spcBef>
                <a:spcPts val="100"/>
              </a:spcBef>
            </a:pPr>
            <a:r>
              <a:rPr dirty="0"/>
              <a:t>—</a:t>
            </a:r>
            <a:r>
              <a:rPr dirty="0" spc="25"/>
              <a:t> </a:t>
            </a:r>
            <a:r>
              <a:rPr dirty="0" spc="229"/>
              <a:t>це</a:t>
            </a:r>
            <a:r>
              <a:rPr dirty="0" spc="30"/>
              <a:t> </a:t>
            </a:r>
            <a:r>
              <a:rPr dirty="0" spc="145"/>
              <a:t>метод</a:t>
            </a:r>
            <a:r>
              <a:rPr dirty="0" spc="30"/>
              <a:t> </a:t>
            </a:r>
            <a:r>
              <a:rPr dirty="0" spc="190"/>
              <a:t>змусити</a:t>
            </a:r>
            <a:r>
              <a:rPr dirty="0" spc="25"/>
              <a:t> </a:t>
            </a:r>
            <a:r>
              <a:rPr dirty="0" spc="150"/>
              <a:t>комп'ютер</a:t>
            </a:r>
            <a:r>
              <a:rPr dirty="0" spc="30"/>
              <a:t> </a:t>
            </a:r>
            <a:r>
              <a:rPr dirty="0" spc="305"/>
              <a:t>чи</a:t>
            </a:r>
            <a:r>
              <a:rPr dirty="0" spc="30"/>
              <a:t> </a:t>
            </a:r>
            <a:r>
              <a:rPr dirty="0" spc="190"/>
              <a:t>програмне</a:t>
            </a:r>
            <a:r>
              <a:rPr dirty="0" spc="25"/>
              <a:t> </a:t>
            </a:r>
            <a:r>
              <a:rPr dirty="0" spc="170"/>
              <a:t>забезпечення</a:t>
            </a:r>
            <a:r>
              <a:rPr dirty="0" spc="30"/>
              <a:t> </a:t>
            </a:r>
            <a:r>
              <a:rPr dirty="0" spc="195"/>
              <a:t>«мислити»</a:t>
            </a:r>
            <a:r>
              <a:rPr dirty="0" spc="30"/>
              <a:t> </a:t>
            </a:r>
            <a:r>
              <a:rPr dirty="0" spc="110"/>
              <a:t>як </a:t>
            </a:r>
            <a:r>
              <a:rPr dirty="0" spc="210"/>
              <a:t>людський</a:t>
            </a:r>
            <a:r>
              <a:rPr dirty="0" spc="30"/>
              <a:t> </a:t>
            </a:r>
            <a:r>
              <a:rPr dirty="0" spc="160"/>
              <a:t>мозок.</a:t>
            </a:r>
            <a:r>
              <a:rPr dirty="0" spc="30"/>
              <a:t> </a:t>
            </a:r>
            <a:r>
              <a:rPr dirty="0" spc="200"/>
              <a:t>Це</a:t>
            </a:r>
            <a:r>
              <a:rPr dirty="0" spc="35"/>
              <a:t> </a:t>
            </a:r>
            <a:r>
              <a:rPr dirty="0" spc="110"/>
              <a:t>досягається</a:t>
            </a:r>
            <a:r>
              <a:rPr dirty="0" spc="30"/>
              <a:t> </a:t>
            </a:r>
            <a:r>
              <a:rPr dirty="0" spc="235"/>
              <a:t>шляхом</a:t>
            </a:r>
            <a:r>
              <a:rPr dirty="0" spc="30"/>
              <a:t> </a:t>
            </a:r>
            <a:r>
              <a:rPr dirty="0" spc="220"/>
              <a:t>вивчення</a:t>
            </a:r>
            <a:r>
              <a:rPr dirty="0" spc="35"/>
              <a:t> </a:t>
            </a:r>
            <a:r>
              <a:rPr dirty="0" spc="180"/>
              <a:t>закономlрностей</a:t>
            </a:r>
            <a:r>
              <a:rPr dirty="0" spc="30"/>
              <a:t> </a:t>
            </a:r>
            <a:r>
              <a:rPr dirty="0" spc="135"/>
              <a:t>роботи </a:t>
            </a:r>
            <a:r>
              <a:rPr dirty="0" spc="155"/>
              <a:t>людського</a:t>
            </a:r>
            <a:r>
              <a:rPr dirty="0" spc="30"/>
              <a:t> </a:t>
            </a:r>
            <a:r>
              <a:rPr dirty="0" spc="175"/>
              <a:t>мозку</a:t>
            </a:r>
            <a:r>
              <a:rPr dirty="0" spc="30"/>
              <a:t> </a:t>
            </a:r>
            <a:r>
              <a:rPr dirty="0" spc="155"/>
              <a:t>та</a:t>
            </a:r>
            <a:r>
              <a:rPr dirty="0" spc="35"/>
              <a:t> </a:t>
            </a:r>
            <a:r>
              <a:rPr dirty="0" spc="185"/>
              <a:t>аналlзу</a:t>
            </a:r>
            <a:r>
              <a:rPr dirty="0" spc="30"/>
              <a:t> </a:t>
            </a:r>
            <a:r>
              <a:rPr dirty="0" spc="200"/>
              <a:t>когнlтивних</a:t>
            </a:r>
            <a:r>
              <a:rPr dirty="0" spc="35"/>
              <a:t> </a:t>
            </a:r>
            <a:r>
              <a:rPr dirty="0" spc="175"/>
              <a:t>процесlв.</a:t>
            </a:r>
          </a:p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dirty="0" spc="90"/>
              <a:t>is</a:t>
            </a:r>
            <a:r>
              <a:rPr dirty="0" spc="15"/>
              <a:t> </a:t>
            </a:r>
            <a:r>
              <a:rPr dirty="0" spc="225"/>
              <a:t>a</a:t>
            </a:r>
            <a:r>
              <a:rPr dirty="0" spc="20"/>
              <a:t> </a:t>
            </a:r>
            <a:r>
              <a:rPr dirty="0" spc="170"/>
              <a:t>method</a:t>
            </a:r>
            <a:r>
              <a:rPr dirty="0" spc="20"/>
              <a:t> </a:t>
            </a:r>
            <a:r>
              <a:rPr dirty="0" spc="165"/>
              <a:t>of</a:t>
            </a:r>
            <a:r>
              <a:rPr dirty="0" spc="20"/>
              <a:t> </a:t>
            </a:r>
            <a:r>
              <a:rPr dirty="0" spc="204"/>
              <a:t>making</a:t>
            </a:r>
            <a:r>
              <a:rPr dirty="0" spc="15"/>
              <a:t> </a:t>
            </a:r>
            <a:r>
              <a:rPr dirty="0" spc="225"/>
              <a:t>a</a:t>
            </a:r>
            <a:r>
              <a:rPr dirty="0" spc="20"/>
              <a:t> </a:t>
            </a:r>
            <a:r>
              <a:rPr dirty="0" spc="165"/>
              <a:t>computer</a:t>
            </a:r>
            <a:r>
              <a:rPr dirty="0" spc="20"/>
              <a:t> </a:t>
            </a:r>
            <a:r>
              <a:rPr dirty="0" spc="145"/>
              <a:t>or</a:t>
            </a:r>
            <a:r>
              <a:rPr dirty="0" spc="20"/>
              <a:t> </a:t>
            </a:r>
            <a:r>
              <a:rPr dirty="0" spc="145"/>
              <a:t>software</a:t>
            </a:r>
            <a:r>
              <a:rPr dirty="0" spc="15"/>
              <a:t> </a:t>
            </a:r>
            <a:r>
              <a:rPr dirty="0" spc="180"/>
              <a:t>“think”</a:t>
            </a:r>
            <a:r>
              <a:rPr dirty="0" spc="20"/>
              <a:t> </a:t>
            </a:r>
            <a:r>
              <a:rPr dirty="0" spc="135"/>
              <a:t>like</a:t>
            </a:r>
            <a:r>
              <a:rPr dirty="0" spc="20"/>
              <a:t> </a:t>
            </a:r>
            <a:r>
              <a:rPr dirty="0" spc="225"/>
              <a:t>a</a:t>
            </a:r>
            <a:r>
              <a:rPr dirty="0" spc="20"/>
              <a:t> </a:t>
            </a:r>
            <a:r>
              <a:rPr dirty="0" spc="254"/>
              <a:t>human</a:t>
            </a:r>
            <a:r>
              <a:rPr dirty="0" spc="20"/>
              <a:t> </a:t>
            </a:r>
            <a:r>
              <a:rPr dirty="0" spc="170"/>
              <a:t>brain.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10862" y="-110"/>
            <a:ext cx="15612110" cy="10290810"/>
            <a:chOff x="-10862" y="-110"/>
            <a:chExt cx="15612110" cy="1029081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0862" y="-110"/>
              <a:ext cx="12667740" cy="1029018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66697" y="4604183"/>
              <a:ext cx="5034446" cy="568202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84695" y="5143643"/>
              <a:ext cx="4235905" cy="5145463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869667" y="537466"/>
            <a:ext cx="13653135" cy="3835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5700"/>
              </a:lnSpc>
              <a:spcBef>
                <a:spcPts val="100"/>
              </a:spcBef>
            </a:pPr>
            <a:r>
              <a:rPr dirty="0" sz="2700" spc="110">
                <a:solidFill>
                  <a:srgbClr val="FFFFFF"/>
                </a:solidFill>
                <a:latin typeface="Cambria"/>
                <a:cs typeface="Cambria"/>
              </a:rPr>
              <a:t>Досвlд</a:t>
            </a:r>
            <a:r>
              <a:rPr dirty="0" sz="27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35">
                <a:solidFill>
                  <a:srgbClr val="FFFFFF"/>
                </a:solidFill>
                <a:latin typeface="Cambria"/>
                <a:cs typeface="Cambria"/>
              </a:rPr>
              <a:t>роботи</a:t>
            </a:r>
            <a:r>
              <a:rPr dirty="0" sz="27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8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dirty="0" sz="27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60">
                <a:solidFill>
                  <a:srgbClr val="FFFFFF"/>
                </a:solidFill>
                <a:latin typeface="Cambria"/>
                <a:cs typeface="Cambria"/>
              </a:rPr>
              <a:t>медlа</a:t>
            </a:r>
            <a:r>
              <a:rPr dirty="0" sz="27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30">
                <a:solidFill>
                  <a:srgbClr val="FFFFFF"/>
                </a:solidFill>
                <a:latin typeface="Cambria"/>
                <a:cs typeface="Cambria"/>
              </a:rPr>
              <a:t>«Вечlр»</a:t>
            </a:r>
            <a:r>
              <a:rPr dirty="0" sz="27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30">
                <a:solidFill>
                  <a:srgbClr val="FFFFFF"/>
                </a:solidFill>
                <a:latin typeface="Cambria"/>
                <a:cs typeface="Cambria"/>
              </a:rPr>
              <a:t>доводить,</a:t>
            </a:r>
            <a:r>
              <a:rPr dirty="0" sz="27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250">
                <a:solidFill>
                  <a:srgbClr val="FFFFFF"/>
                </a:solidFill>
                <a:latin typeface="Cambria"/>
                <a:cs typeface="Cambria"/>
              </a:rPr>
              <a:t>що</a:t>
            </a:r>
            <a:r>
              <a:rPr dirty="0" sz="27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80">
                <a:solidFill>
                  <a:srgbClr val="FFFFFF"/>
                </a:solidFill>
                <a:latin typeface="Cambria"/>
                <a:cs typeface="Cambria"/>
              </a:rPr>
              <a:t>використання</a:t>
            </a:r>
            <a:r>
              <a:rPr dirty="0" sz="27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254">
                <a:solidFill>
                  <a:srgbClr val="FFFFFF"/>
                </a:solidFill>
                <a:latin typeface="Cambria"/>
                <a:cs typeface="Cambria"/>
              </a:rPr>
              <a:t>ШІ</a:t>
            </a:r>
            <a:r>
              <a:rPr dirty="0" sz="27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50">
                <a:solidFill>
                  <a:srgbClr val="FFFFFF"/>
                </a:solidFill>
                <a:latin typeface="Cambria"/>
                <a:cs typeface="Cambria"/>
              </a:rPr>
              <a:t>є</a:t>
            </a:r>
            <a:r>
              <a:rPr dirty="0" sz="27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90">
                <a:solidFill>
                  <a:srgbClr val="FFFFFF"/>
                </a:solidFill>
                <a:latin typeface="Cambria"/>
                <a:cs typeface="Cambria"/>
              </a:rPr>
              <a:t>ефективним</a:t>
            </a:r>
            <a:r>
              <a:rPr dirty="0" sz="27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85">
                <a:solidFill>
                  <a:srgbClr val="FFFFFF"/>
                </a:solidFill>
                <a:latin typeface="Cambria"/>
                <a:cs typeface="Cambria"/>
              </a:rPr>
              <a:t>та </a:t>
            </a:r>
            <a:r>
              <a:rPr dirty="0" sz="2700" spc="155">
                <a:solidFill>
                  <a:srgbClr val="FFFFFF"/>
                </a:solidFill>
                <a:latin typeface="Cambria"/>
                <a:cs typeface="Cambria"/>
              </a:rPr>
              <a:t>оптимlзує</a:t>
            </a:r>
            <a:r>
              <a:rPr dirty="0" sz="27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245">
                <a:solidFill>
                  <a:srgbClr val="FFFFFF"/>
                </a:solidFill>
                <a:latin typeface="Cambria"/>
                <a:cs typeface="Cambria"/>
              </a:rPr>
              <a:t>нашу</a:t>
            </a:r>
            <a:r>
              <a:rPr dirty="0" sz="27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14">
                <a:solidFill>
                  <a:srgbClr val="FFFFFF"/>
                </a:solidFill>
                <a:latin typeface="Cambria"/>
                <a:cs typeface="Cambria"/>
              </a:rPr>
              <a:t>роботу,</a:t>
            </a:r>
            <a:r>
              <a:rPr dirty="0" sz="27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55">
                <a:solidFill>
                  <a:srgbClr val="FFFFFF"/>
                </a:solidFill>
                <a:latin typeface="Cambria"/>
                <a:cs typeface="Cambria"/>
              </a:rPr>
              <a:t>зокрема,</a:t>
            </a:r>
            <a:r>
              <a:rPr dirty="0" sz="27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90">
                <a:solidFill>
                  <a:srgbClr val="FFFFFF"/>
                </a:solidFill>
                <a:latin typeface="Cambria"/>
                <a:cs typeface="Cambria"/>
              </a:rPr>
              <a:t>для</a:t>
            </a:r>
            <a:r>
              <a:rPr dirty="0" sz="27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70">
                <a:solidFill>
                  <a:srgbClr val="FFFFFF"/>
                </a:solidFill>
                <a:latin typeface="Cambria"/>
                <a:cs typeface="Cambria"/>
              </a:rPr>
              <a:t>автоматизацlї</a:t>
            </a:r>
            <a:r>
              <a:rPr dirty="0" sz="27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80">
                <a:solidFill>
                  <a:srgbClr val="FFFFFF"/>
                </a:solidFill>
                <a:latin typeface="Cambria"/>
                <a:cs typeface="Cambria"/>
              </a:rPr>
              <a:t>робочих</a:t>
            </a:r>
            <a:r>
              <a:rPr dirty="0" sz="27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55">
                <a:solidFill>
                  <a:srgbClr val="FFFFFF"/>
                </a:solidFill>
                <a:latin typeface="Cambria"/>
                <a:cs typeface="Cambria"/>
              </a:rPr>
              <a:t>процесlв, створення</a:t>
            </a:r>
            <a:r>
              <a:rPr dirty="0" sz="2700" spc="2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55">
                <a:solidFill>
                  <a:srgbClr val="FFFFFF"/>
                </a:solidFill>
                <a:latin typeface="Cambria"/>
                <a:cs typeface="Cambria"/>
              </a:rPr>
              <a:t>контенту,</a:t>
            </a:r>
            <a:r>
              <a:rPr dirty="0" sz="27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95">
                <a:solidFill>
                  <a:srgbClr val="FFFFFF"/>
                </a:solidFill>
                <a:latin typeface="Cambria"/>
                <a:cs typeface="Cambria"/>
              </a:rPr>
              <a:t>а</a:t>
            </a:r>
            <a:r>
              <a:rPr dirty="0" sz="27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204">
                <a:solidFill>
                  <a:srgbClr val="FFFFFF"/>
                </a:solidFill>
                <a:latin typeface="Cambria"/>
                <a:cs typeface="Cambria"/>
              </a:rPr>
              <a:t>також</a:t>
            </a:r>
            <a:r>
              <a:rPr dirty="0" sz="27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90">
                <a:solidFill>
                  <a:srgbClr val="FFFFFF"/>
                </a:solidFill>
                <a:latin typeface="Cambria"/>
                <a:cs typeface="Cambria"/>
              </a:rPr>
              <a:t>для</a:t>
            </a:r>
            <a:r>
              <a:rPr dirty="0" sz="27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40">
                <a:solidFill>
                  <a:srgbClr val="FFFFFF"/>
                </a:solidFill>
                <a:latin typeface="Cambria"/>
                <a:cs typeface="Cambria"/>
              </a:rPr>
              <a:t>зручного</a:t>
            </a:r>
            <a:r>
              <a:rPr dirty="0" sz="27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65">
                <a:solidFill>
                  <a:srgbClr val="FFFFFF"/>
                </a:solidFill>
                <a:latin typeface="Cambria"/>
                <a:cs typeface="Cambria"/>
              </a:rPr>
              <a:t>аналlзу</a:t>
            </a:r>
            <a:r>
              <a:rPr dirty="0" sz="27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210">
                <a:solidFill>
                  <a:srgbClr val="FFFFFF"/>
                </a:solidFill>
                <a:latin typeface="Cambria"/>
                <a:cs typeface="Cambria"/>
              </a:rPr>
              <a:t>великих</a:t>
            </a:r>
            <a:r>
              <a:rPr dirty="0" sz="27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00">
                <a:solidFill>
                  <a:srgbClr val="FFFFFF"/>
                </a:solidFill>
                <a:latin typeface="Cambria"/>
                <a:cs typeface="Cambria"/>
              </a:rPr>
              <a:t>обсягlв</a:t>
            </a:r>
            <a:r>
              <a:rPr dirty="0" sz="27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80">
                <a:solidFill>
                  <a:srgbClr val="FFFFFF"/>
                </a:solidFill>
                <a:latin typeface="Cambria"/>
                <a:cs typeface="Cambria"/>
              </a:rPr>
              <a:t>даних.</a:t>
            </a:r>
            <a:endParaRPr sz="2700">
              <a:latin typeface="Cambria"/>
              <a:cs typeface="Cambria"/>
            </a:endParaRPr>
          </a:p>
          <a:p>
            <a:pPr algn="ctr" marL="135255" marR="127635">
              <a:lnSpc>
                <a:spcPct val="115700"/>
              </a:lnSpc>
            </a:pPr>
            <a:r>
              <a:rPr dirty="0" sz="2700" spc="220">
                <a:solidFill>
                  <a:srgbClr val="FFFFFF"/>
                </a:solidFill>
                <a:latin typeface="Cambria"/>
                <a:cs typeface="Cambria"/>
              </a:rPr>
              <a:t>Одним</a:t>
            </a:r>
            <a:r>
              <a:rPr dirty="0" sz="27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80">
                <a:solidFill>
                  <a:srgbClr val="FFFFFF"/>
                </a:solidFill>
                <a:latin typeface="Cambria"/>
                <a:cs typeface="Cambria"/>
              </a:rPr>
              <a:t>lз</a:t>
            </a:r>
            <a:r>
              <a:rPr dirty="0" sz="27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245">
                <a:solidFill>
                  <a:srgbClr val="FFFFFF"/>
                </a:solidFill>
                <a:latin typeface="Cambria"/>
                <a:cs typeface="Cambria"/>
              </a:rPr>
              <a:t>важливих</a:t>
            </a:r>
            <a:r>
              <a:rPr dirty="0" sz="27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60">
                <a:solidFill>
                  <a:srgbClr val="FFFFFF"/>
                </a:solidFill>
                <a:latin typeface="Cambria"/>
                <a:cs typeface="Cambria"/>
              </a:rPr>
              <a:t>аспектlв,</a:t>
            </a:r>
            <a:r>
              <a:rPr dirty="0" sz="27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95">
                <a:solidFill>
                  <a:srgbClr val="FFFFFF"/>
                </a:solidFill>
                <a:latin typeface="Cambria"/>
                <a:cs typeface="Cambria"/>
              </a:rPr>
              <a:t>який</a:t>
            </a:r>
            <a:r>
              <a:rPr dirty="0" sz="27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40">
                <a:solidFill>
                  <a:srgbClr val="FFFFFF"/>
                </a:solidFill>
                <a:latin typeface="Cambria"/>
                <a:cs typeface="Cambria"/>
              </a:rPr>
              <a:t>допомlг</a:t>
            </a:r>
            <a:r>
              <a:rPr dirty="0" sz="27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215">
                <a:solidFill>
                  <a:srgbClr val="FFFFFF"/>
                </a:solidFill>
                <a:latin typeface="Cambria"/>
                <a:cs typeface="Cambria"/>
              </a:rPr>
              <a:t>покращити</a:t>
            </a:r>
            <a:r>
              <a:rPr dirty="0" sz="27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55">
                <a:solidFill>
                  <a:srgbClr val="FFFFFF"/>
                </a:solidFill>
                <a:latin typeface="Cambria"/>
                <a:cs typeface="Cambria"/>
              </a:rPr>
              <a:t>ефективнlсть</a:t>
            </a:r>
            <a:r>
              <a:rPr dirty="0" sz="27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25">
                <a:solidFill>
                  <a:srgbClr val="FFFFFF"/>
                </a:solidFill>
                <a:latin typeface="Cambria"/>
                <a:cs typeface="Cambria"/>
              </a:rPr>
              <a:t>роботи </a:t>
            </a:r>
            <a:r>
              <a:rPr dirty="0" sz="2700" spc="150">
                <a:solidFill>
                  <a:srgbClr val="FFFFFF"/>
                </a:solidFill>
                <a:latin typeface="Cambria"/>
                <a:cs typeface="Cambria"/>
              </a:rPr>
              <a:t>редакцlї,</a:t>
            </a:r>
            <a:r>
              <a:rPr dirty="0" sz="27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40">
                <a:solidFill>
                  <a:srgbClr val="FFFFFF"/>
                </a:solidFill>
                <a:latin typeface="Cambria"/>
                <a:cs typeface="Cambria"/>
              </a:rPr>
              <a:t>стало</a:t>
            </a:r>
            <a:r>
              <a:rPr dirty="0" sz="27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80">
                <a:solidFill>
                  <a:srgbClr val="FFFFFF"/>
                </a:solidFill>
                <a:latin typeface="Cambria"/>
                <a:cs typeface="Cambria"/>
              </a:rPr>
              <a:t>використання</a:t>
            </a:r>
            <a:r>
              <a:rPr dirty="0" sz="27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254">
                <a:solidFill>
                  <a:srgbClr val="FFFFFF"/>
                </a:solidFill>
                <a:latin typeface="Cambria"/>
                <a:cs typeface="Cambria"/>
              </a:rPr>
              <a:t>ШІ</a:t>
            </a:r>
            <a:r>
              <a:rPr dirty="0" sz="27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90">
                <a:solidFill>
                  <a:srgbClr val="FFFFFF"/>
                </a:solidFill>
                <a:latin typeface="Cambria"/>
                <a:cs typeface="Cambria"/>
              </a:rPr>
              <a:t>для</a:t>
            </a:r>
            <a:r>
              <a:rPr dirty="0" sz="27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75">
                <a:solidFill>
                  <a:srgbClr val="FFFFFF"/>
                </a:solidFill>
                <a:latin typeface="Cambria"/>
                <a:cs typeface="Cambria"/>
              </a:rPr>
              <a:t>розшифровки</a:t>
            </a:r>
            <a:r>
              <a:rPr dirty="0" sz="27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25">
                <a:solidFill>
                  <a:srgbClr val="FFFFFF"/>
                </a:solidFill>
                <a:latin typeface="Cambria"/>
                <a:cs typeface="Cambria"/>
              </a:rPr>
              <a:t>аудlо</a:t>
            </a:r>
            <a:r>
              <a:rPr dirty="0" sz="27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60">
                <a:solidFill>
                  <a:srgbClr val="FFFFFF"/>
                </a:solidFill>
                <a:latin typeface="Cambria"/>
                <a:cs typeface="Cambria"/>
              </a:rPr>
              <a:t>дорlжок,</a:t>
            </a:r>
            <a:r>
              <a:rPr dirty="0" sz="27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35">
                <a:solidFill>
                  <a:srgbClr val="FFFFFF"/>
                </a:solidFill>
                <a:latin typeface="Cambria"/>
                <a:cs typeface="Cambria"/>
              </a:rPr>
              <a:t>створення </a:t>
            </a:r>
            <a:r>
              <a:rPr dirty="0" sz="2700" spc="145">
                <a:solidFill>
                  <a:srgbClr val="FFFFFF"/>
                </a:solidFill>
                <a:latin typeface="Cambria"/>
                <a:cs typeface="Cambria"/>
              </a:rPr>
              <a:t>вlзуального</a:t>
            </a:r>
            <a:r>
              <a:rPr dirty="0" sz="2700" spc="2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60">
                <a:solidFill>
                  <a:srgbClr val="FFFFFF"/>
                </a:solidFill>
                <a:latin typeface="Cambria"/>
                <a:cs typeface="Cambria"/>
              </a:rPr>
              <a:t>контенту</a:t>
            </a:r>
            <a:r>
              <a:rPr dirty="0" sz="27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45">
                <a:solidFill>
                  <a:srgbClr val="FFFFFF"/>
                </a:solidFill>
                <a:latin typeface="Cambria"/>
                <a:cs typeface="Cambria"/>
              </a:rPr>
              <a:t>та</a:t>
            </a:r>
            <a:r>
              <a:rPr dirty="0" sz="2700" spc="2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204">
                <a:solidFill>
                  <a:srgbClr val="FFFFFF"/>
                </a:solidFill>
                <a:latin typeface="Cambria"/>
                <a:cs typeface="Cambria"/>
              </a:rPr>
              <a:t>планування</a:t>
            </a:r>
            <a:r>
              <a:rPr dirty="0" sz="27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35">
                <a:solidFill>
                  <a:srgbClr val="FFFFFF"/>
                </a:solidFill>
                <a:latin typeface="Cambria"/>
                <a:cs typeface="Cambria"/>
              </a:rPr>
              <a:t>роботи</a:t>
            </a:r>
            <a:r>
              <a:rPr dirty="0" sz="2700" spc="2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45">
                <a:solidFill>
                  <a:srgbClr val="FFFFFF"/>
                </a:solidFill>
                <a:latin typeface="Cambria"/>
                <a:cs typeface="Cambria"/>
              </a:rPr>
              <a:t>через</a:t>
            </a:r>
            <a:r>
              <a:rPr dirty="0" sz="27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25">
                <a:solidFill>
                  <a:srgbClr val="FFFFFF"/>
                </a:solidFill>
                <a:latin typeface="Cambria"/>
                <a:cs typeface="Cambria"/>
              </a:rPr>
              <a:t>ChatGPT.</a:t>
            </a:r>
            <a:endParaRPr sz="2700">
              <a:latin typeface="Cambria"/>
              <a:cs typeface="Cambria"/>
            </a:endParaRPr>
          </a:p>
          <a:p>
            <a:pPr algn="ctr" marL="79375" marR="71755">
              <a:lnSpc>
                <a:spcPct val="115700"/>
              </a:lnSpc>
            </a:pPr>
            <a:r>
              <a:rPr dirty="0" sz="2700" spc="13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dirty="0" sz="2700" spc="1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55">
                <a:solidFill>
                  <a:srgbClr val="FFFFFF"/>
                </a:solidFill>
                <a:latin typeface="Cambria"/>
                <a:cs typeface="Cambria"/>
              </a:rPr>
              <a:t>experience</a:t>
            </a:r>
            <a:r>
              <a:rPr dirty="0" sz="2700" spc="2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45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dirty="0" sz="2700" spc="2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55">
                <a:solidFill>
                  <a:srgbClr val="FFFFFF"/>
                </a:solidFill>
                <a:latin typeface="Cambria"/>
                <a:cs typeface="Cambria"/>
              </a:rPr>
              <a:t>working</a:t>
            </a:r>
            <a:r>
              <a:rPr dirty="0" sz="2700" spc="2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14">
                <a:solidFill>
                  <a:srgbClr val="FFFFFF"/>
                </a:solidFill>
                <a:latin typeface="Cambria"/>
                <a:cs typeface="Cambria"/>
              </a:rPr>
              <a:t>at</a:t>
            </a:r>
            <a:r>
              <a:rPr dirty="0" sz="2700" spc="1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55">
                <a:solidFill>
                  <a:srgbClr val="FFFFFF"/>
                </a:solidFill>
                <a:latin typeface="Cambria"/>
                <a:cs typeface="Cambria"/>
              </a:rPr>
              <a:t>Vechir</a:t>
            </a:r>
            <a:r>
              <a:rPr dirty="0" sz="2700" spc="2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75">
                <a:solidFill>
                  <a:srgbClr val="FFFFFF"/>
                </a:solidFill>
                <a:latin typeface="Cambria"/>
                <a:cs typeface="Cambria"/>
              </a:rPr>
              <a:t>media</a:t>
            </a:r>
            <a:r>
              <a:rPr dirty="0" sz="2700" spc="2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30">
                <a:solidFill>
                  <a:srgbClr val="FFFFFF"/>
                </a:solidFill>
                <a:latin typeface="Cambria"/>
                <a:cs typeface="Cambria"/>
              </a:rPr>
              <a:t>proves</a:t>
            </a:r>
            <a:r>
              <a:rPr dirty="0" sz="2700" spc="2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20">
                <a:solidFill>
                  <a:srgbClr val="FFFFFF"/>
                </a:solidFill>
                <a:latin typeface="Cambria"/>
                <a:cs typeface="Cambria"/>
              </a:rPr>
              <a:t>that</a:t>
            </a:r>
            <a:r>
              <a:rPr dirty="0" sz="2700" spc="2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3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dirty="0" sz="2700" spc="1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30">
                <a:solidFill>
                  <a:srgbClr val="FFFFFF"/>
                </a:solidFill>
                <a:latin typeface="Cambria"/>
                <a:cs typeface="Cambria"/>
              </a:rPr>
              <a:t>use</a:t>
            </a:r>
            <a:r>
              <a:rPr dirty="0" sz="2700" spc="2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45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dirty="0" sz="2700" spc="2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55">
                <a:solidFill>
                  <a:srgbClr val="FFFFFF"/>
                </a:solidFill>
                <a:latin typeface="Cambria"/>
                <a:cs typeface="Cambria"/>
              </a:rPr>
              <a:t>AI</a:t>
            </a:r>
            <a:r>
              <a:rPr dirty="0" sz="2700" spc="2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75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dirty="0" sz="2700" spc="1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35">
                <a:solidFill>
                  <a:srgbClr val="FFFFFF"/>
                </a:solidFill>
                <a:latin typeface="Cambria"/>
                <a:cs typeface="Cambria"/>
              </a:rPr>
              <a:t>effective</a:t>
            </a:r>
            <a:r>
              <a:rPr dirty="0" sz="2700" spc="2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4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dirty="0" sz="2700" spc="125">
                <a:solidFill>
                  <a:srgbClr val="FFFFFF"/>
                </a:solidFill>
                <a:latin typeface="Cambria"/>
                <a:cs typeface="Cambria"/>
              </a:rPr>
              <a:t>optimizes</a:t>
            </a:r>
            <a:r>
              <a:rPr dirty="0" sz="27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60">
                <a:solidFill>
                  <a:srgbClr val="FFFFFF"/>
                </a:solidFill>
                <a:latin typeface="Cambria"/>
                <a:cs typeface="Cambria"/>
              </a:rPr>
              <a:t>our</a:t>
            </a:r>
            <a:r>
              <a:rPr dirty="0" sz="27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55">
                <a:solidFill>
                  <a:srgbClr val="FFFFFF"/>
                </a:solidFill>
                <a:latin typeface="Cambria"/>
                <a:cs typeface="Cambria"/>
              </a:rPr>
              <a:t>work,</a:t>
            </a:r>
            <a:r>
              <a:rPr dirty="0" sz="27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65">
                <a:solidFill>
                  <a:srgbClr val="FFFFFF"/>
                </a:solidFill>
                <a:latin typeface="Cambria"/>
                <a:cs typeface="Cambria"/>
              </a:rPr>
              <a:t>in</a:t>
            </a:r>
            <a:r>
              <a:rPr dirty="0" sz="27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40">
                <a:solidFill>
                  <a:srgbClr val="FFFFFF"/>
                </a:solidFill>
                <a:latin typeface="Cambria"/>
                <a:cs typeface="Cambria"/>
              </a:rPr>
              <a:t>particular,</a:t>
            </a:r>
            <a:r>
              <a:rPr dirty="0" sz="27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45">
                <a:solidFill>
                  <a:srgbClr val="FFFFFF"/>
                </a:solidFill>
                <a:latin typeface="Cambria"/>
                <a:cs typeface="Cambria"/>
              </a:rPr>
              <a:t>for</a:t>
            </a:r>
            <a:r>
              <a:rPr dirty="0" sz="27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50">
                <a:solidFill>
                  <a:srgbClr val="FFFFFF"/>
                </a:solidFill>
                <a:latin typeface="Cambria"/>
                <a:cs typeface="Cambria"/>
              </a:rPr>
              <a:t>automating</a:t>
            </a:r>
            <a:r>
              <a:rPr dirty="0" sz="27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60">
                <a:solidFill>
                  <a:srgbClr val="FFFFFF"/>
                </a:solidFill>
                <a:latin typeface="Cambria"/>
                <a:cs typeface="Cambria"/>
              </a:rPr>
              <a:t>work</a:t>
            </a:r>
            <a:r>
              <a:rPr dirty="0" sz="27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05">
                <a:solidFill>
                  <a:srgbClr val="FFFFFF"/>
                </a:solidFill>
                <a:latin typeface="Cambria"/>
                <a:cs typeface="Cambria"/>
              </a:rPr>
              <a:t>processes,</a:t>
            </a:r>
            <a:r>
              <a:rPr dirty="0" sz="27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35">
                <a:solidFill>
                  <a:srgbClr val="FFFFFF"/>
                </a:solidFill>
                <a:latin typeface="Cambria"/>
                <a:cs typeface="Cambria"/>
              </a:rPr>
              <a:t>creating</a:t>
            </a:r>
            <a:r>
              <a:rPr dirty="0" sz="27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700" spc="114">
                <a:solidFill>
                  <a:srgbClr val="FFFFFF"/>
                </a:solidFill>
                <a:latin typeface="Cambria"/>
                <a:cs typeface="Cambria"/>
              </a:rPr>
              <a:t>content</a:t>
            </a:r>
            <a:endParaRPr sz="27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5799"/>
              </a:lnSpc>
              <a:spcBef>
                <a:spcPts val="100"/>
              </a:spcBef>
            </a:pPr>
            <a:r>
              <a:rPr dirty="0" spc="160"/>
              <a:t>Pinpoint</a:t>
            </a:r>
            <a:r>
              <a:rPr dirty="0" spc="30"/>
              <a:t> </a:t>
            </a:r>
            <a:r>
              <a:rPr dirty="0" spc="120"/>
              <a:t>дозволяє</a:t>
            </a:r>
            <a:r>
              <a:rPr dirty="0" spc="35"/>
              <a:t> </a:t>
            </a:r>
            <a:r>
              <a:rPr dirty="0" spc="235"/>
              <a:t>завантажувати</a:t>
            </a:r>
            <a:r>
              <a:rPr dirty="0" spc="30"/>
              <a:t> </a:t>
            </a:r>
            <a:r>
              <a:rPr dirty="0" spc="195"/>
              <a:t>аудlофайли</a:t>
            </a:r>
            <a:r>
              <a:rPr dirty="0" spc="35"/>
              <a:t> </a:t>
            </a:r>
            <a:r>
              <a:rPr dirty="0" spc="200"/>
              <a:t>тривалlстю</a:t>
            </a:r>
            <a:r>
              <a:rPr dirty="0" spc="30"/>
              <a:t> </a:t>
            </a:r>
            <a:r>
              <a:rPr dirty="0" spc="95"/>
              <a:t>до</a:t>
            </a:r>
            <a:r>
              <a:rPr dirty="0" spc="35"/>
              <a:t> </a:t>
            </a:r>
            <a:r>
              <a:rPr dirty="0"/>
              <a:t>2</a:t>
            </a:r>
            <a:r>
              <a:rPr dirty="0" spc="35"/>
              <a:t> </a:t>
            </a:r>
            <a:r>
              <a:rPr dirty="0" spc="170"/>
              <a:t>годин</a:t>
            </a:r>
            <a:r>
              <a:rPr dirty="0" spc="30"/>
              <a:t> </a:t>
            </a:r>
            <a:r>
              <a:rPr dirty="0" spc="105"/>
              <a:t>l </a:t>
            </a:r>
            <a:r>
              <a:rPr dirty="0" spc="204"/>
              <a:t>перетворюватиїх</a:t>
            </a:r>
            <a:r>
              <a:rPr dirty="0" spc="30"/>
              <a:t> </a:t>
            </a:r>
            <a:r>
              <a:rPr dirty="0" spc="204"/>
              <a:t>у</a:t>
            </a:r>
            <a:r>
              <a:rPr dirty="0" spc="30"/>
              <a:t> </a:t>
            </a:r>
            <a:r>
              <a:rPr dirty="0" spc="150"/>
              <a:t>текст,</a:t>
            </a:r>
            <a:r>
              <a:rPr dirty="0" spc="35"/>
              <a:t> </a:t>
            </a:r>
            <a:r>
              <a:rPr dirty="0" spc="310"/>
              <a:t>що</a:t>
            </a:r>
            <a:r>
              <a:rPr dirty="0" spc="30"/>
              <a:t> </a:t>
            </a:r>
            <a:r>
              <a:rPr dirty="0" spc="185"/>
              <a:t>робить</a:t>
            </a:r>
            <a:r>
              <a:rPr dirty="0" spc="30"/>
              <a:t> </a:t>
            </a:r>
            <a:r>
              <a:rPr dirty="0" spc="229"/>
              <a:t>цейпроцес</a:t>
            </a:r>
            <a:r>
              <a:rPr dirty="0" spc="35"/>
              <a:t> </a:t>
            </a:r>
            <a:r>
              <a:rPr dirty="0" spc="235"/>
              <a:t>значно</a:t>
            </a:r>
            <a:r>
              <a:rPr dirty="0" spc="30"/>
              <a:t> </a:t>
            </a:r>
            <a:r>
              <a:rPr dirty="0" spc="240"/>
              <a:t>ефективнlшим</a:t>
            </a:r>
            <a:r>
              <a:rPr dirty="0" spc="35"/>
              <a:t> </a:t>
            </a:r>
            <a:r>
              <a:rPr dirty="0" spc="195"/>
              <a:t>порlвняно </a:t>
            </a:r>
            <a:r>
              <a:rPr dirty="0"/>
              <a:t>з</a:t>
            </a:r>
            <a:r>
              <a:rPr dirty="0" spc="30"/>
              <a:t> </a:t>
            </a:r>
            <a:r>
              <a:rPr dirty="0" spc="245"/>
              <a:t>ручною</a:t>
            </a:r>
            <a:r>
              <a:rPr dirty="0" spc="35"/>
              <a:t> </a:t>
            </a:r>
            <a:r>
              <a:rPr dirty="0" spc="215"/>
              <a:t>транскрипцlєю.</a:t>
            </a:r>
            <a:r>
              <a:rPr dirty="0" spc="35"/>
              <a:t> </a:t>
            </a:r>
            <a:r>
              <a:rPr dirty="0" spc="229"/>
              <a:t>Оскlльки</a:t>
            </a:r>
            <a:r>
              <a:rPr dirty="0" spc="35"/>
              <a:t> </a:t>
            </a:r>
            <a:r>
              <a:rPr dirty="0" spc="160"/>
              <a:t>Pinpoint</a:t>
            </a:r>
            <a:r>
              <a:rPr dirty="0" spc="35"/>
              <a:t> </a:t>
            </a:r>
            <a:r>
              <a:rPr dirty="0" spc="195"/>
              <a:t>пlдтримує</a:t>
            </a:r>
            <a:r>
              <a:rPr dirty="0" spc="35"/>
              <a:t> </a:t>
            </a:r>
            <a:r>
              <a:rPr dirty="0" spc="95"/>
              <a:t>до</a:t>
            </a:r>
            <a:r>
              <a:rPr dirty="0" spc="35"/>
              <a:t> </a:t>
            </a:r>
            <a:r>
              <a:rPr dirty="0"/>
              <a:t>15</a:t>
            </a:r>
            <a:r>
              <a:rPr dirty="0" spc="35"/>
              <a:t> </a:t>
            </a:r>
            <a:r>
              <a:rPr dirty="0" spc="215"/>
              <a:t>мов,</a:t>
            </a:r>
            <a:r>
              <a:rPr dirty="0" spc="35"/>
              <a:t> </a:t>
            </a:r>
            <a:r>
              <a:rPr dirty="0" spc="340"/>
              <a:t>ми</a:t>
            </a:r>
            <a:r>
              <a:rPr dirty="0" spc="35"/>
              <a:t> </a:t>
            </a:r>
            <a:r>
              <a:rPr dirty="0" spc="270"/>
              <a:t>можемо </a:t>
            </a:r>
            <a:r>
              <a:rPr dirty="0" spc="250"/>
              <a:t>працювати</a:t>
            </a:r>
            <a:r>
              <a:rPr dirty="0" spc="35"/>
              <a:t> </a:t>
            </a:r>
            <a:r>
              <a:rPr dirty="0" spc="229"/>
              <a:t>не</a:t>
            </a:r>
            <a:r>
              <a:rPr dirty="0" spc="35"/>
              <a:t> </a:t>
            </a:r>
            <a:r>
              <a:rPr dirty="0" spc="215"/>
              <a:t>тlльки</a:t>
            </a:r>
            <a:r>
              <a:rPr dirty="0" spc="35"/>
              <a:t> </a:t>
            </a:r>
            <a:r>
              <a:rPr dirty="0"/>
              <a:t>з</a:t>
            </a:r>
            <a:r>
              <a:rPr dirty="0" spc="35"/>
              <a:t> </a:t>
            </a:r>
            <a:r>
              <a:rPr dirty="0" spc="235"/>
              <a:t>матерlалами</a:t>
            </a:r>
            <a:r>
              <a:rPr dirty="0" spc="35"/>
              <a:t> </a:t>
            </a:r>
            <a:r>
              <a:rPr dirty="0" spc="210"/>
              <a:t>українською,</a:t>
            </a:r>
            <a:r>
              <a:rPr dirty="0" spc="35"/>
              <a:t> </a:t>
            </a:r>
            <a:r>
              <a:rPr dirty="0" spc="245"/>
              <a:t>а</a:t>
            </a:r>
            <a:r>
              <a:rPr dirty="0" spc="35"/>
              <a:t> </a:t>
            </a:r>
            <a:r>
              <a:rPr dirty="0" spc="320"/>
              <a:t>й</a:t>
            </a:r>
            <a:r>
              <a:rPr dirty="0" spc="35"/>
              <a:t> </a:t>
            </a:r>
            <a:r>
              <a:rPr dirty="0"/>
              <a:t>з</a:t>
            </a:r>
            <a:r>
              <a:rPr dirty="0" spc="35"/>
              <a:t> </a:t>
            </a:r>
            <a:r>
              <a:rPr dirty="0" spc="140"/>
              <a:t>lнтерв'ю,</a:t>
            </a:r>
            <a:r>
              <a:rPr dirty="0" spc="35"/>
              <a:t> </a:t>
            </a:r>
            <a:r>
              <a:rPr dirty="0" spc="310"/>
              <a:t>що</a:t>
            </a:r>
            <a:r>
              <a:rPr dirty="0" spc="35"/>
              <a:t> </a:t>
            </a:r>
            <a:r>
              <a:rPr dirty="0" spc="145"/>
              <a:t>ведуться </a:t>
            </a:r>
            <a:r>
              <a:rPr dirty="0" spc="245"/>
              <a:t>lноземними</a:t>
            </a:r>
            <a:r>
              <a:rPr dirty="0" spc="30"/>
              <a:t> </a:t>
            </a:r>
            <a:r>
              <a:rPr dirty="0" spc="245"/>
              <a:t>мовами.</a:t>
            </a:r>
          </a:p>
          <a:p>
            <a:pPr algn="ctr" marL="307975" marR="300990">
              <a:lnSpc>
                <a:spcPct val="115799"/>
              </a:lnSpc>
            </a:pPr>
            <a:r>
              <a:rPr dirty="0" spc="160"/>
              <a:t>Pinpoint</a:t>
            </a:r>
            <a:r>
              <a:rPr dirty="0" spc="20"/>
              <a:t> </a:t>
            </a:r>
            <a:r>
              <a:rPr dirty="0" spc="160"/>
              <a:t>allows</a:t>
            </a:r>
            <a:r>
              <a:rPr dirty="0" spc="20"/>
              <a:t> </a:t>
            </a:r>
            <a:r>
              <a:rPr dirty="0" spc="204"/>
              <a:t>you</a:t>
            </a:r>
            <a:r>
              <a:rPr dirty="0" spc="25"/>
              <a:t> </a:t>
            </a:r>
            <a:r>
              <a:rPr dirty="0" spc="95"/>
              <a:t>to</a:t>
            </a:r>
            <a:r>
              <a:rPr dirty="0" spc="20"/>
              <a:t> </a:t>
            </a:r>
            <a:r>
              <a:rPr dirty="0" spc="190"/>
              <a:t>upload</a:t>
            </a:r>
            <a:r>
              <a:rPr dirty="0" spc="25"/>
              <a:t> </a:t>
            </a:r>
            <a:r>
              <a:rPr dirty="0" spc="195"/>
              <a:t>audio</a:t>
            </a:r>
            <a:r>
              <a:rPr dirty="0" spc="20"/>
              <a:t> </a:t>
            </a:r>
            <a:r>
              <a:rPr dirty="0" spc="135"/>
              <a:t>files</a:t>
            </a:r>
            <a:r>
              <a:rPr dirty="0" spc="20"/>
              <a:t> </a:t>
            </a:r>
            <a:r>
              <a:rPr dirty="0" spc="229"/>
              <a:t>up</a:t>
            </a:r>
            <a:r>
              <a:rPr dirty="0" spc="25"/>
              <a:t> </a:t>
            </a:r>
            <a:r>
              <a:rPr dirty="0" spc="95"/>
              <a:t>to</a:t>
            </a:r>
            <a:r>
              <a:rPr dirty="0" spc="20"/>
              <a:t> </a:t>
            </a:r>
            <a:r>
              <a:rPr dirty="0"/>
              <a:t>2</a:t>
            </a:r>
            <a:r>
              <a:rPr dirty="0" spc="25"/>
              <a:t> </a:t>
            </a:r>
            <a:r>
              <a:rPr dirty="0" spc="185"/>
              <a:t>hours</a:t>
            </a:r>
            <a:r>
              <a:rPr dirty="0" spc="20"/>
              <a:t> </a:t>
            </a:r>
            <a:r>
              <a:rPr dirty="0" spc="170"/>
              <a:t>long</a:t>
            </a:r>
            <a:r>
              <a:rPr dirty="0" spc="20"/>
              <a:t> </a:t>
            </a:r>
            <a:r>
              <a:rPr dirty="0" spc="235"/>
              <a:t>and</a:t>
            </a:r>
            <a:r>
              <a:rPr dirty="0" spc="25"/>
              <a:t> </a:t>
            </a:r>
            <a:r>
              <a:rPr dirty="0" spc="170"/>
              <a:t>convert</a:t>
            </a:r>
            <a:r>
              <a:rPr dirty="0" spc="20"/>
              <a:t> </a:t>
            </a:r>
            <a:r>
              <a:rPr dirty="0" spc="204"/>
              <a:t>them</a:t>
            </a:r>
            <a:r>
              <a:rPr dirty="0" spc="25"/>
              <a:t> </a:t>
            </a:r>
            <a:r>
              <a:rPr dirty="0" spc="95"/>
              <a:t>to</a:t>
            </a:r>
            <a:r>
              <a:rPr dirty="0" spc="20"/>
              <a:t> </a:t>
            </a:r>
            <a:r>
              <a:rPr dirty="0" spc="130"/>
              <a:t>text, </a:t>
            </a:r>
            <a:r>
              <a:rPr dirty="0" spc="225"/>
              <a:t>which</a:t>
            </a:r>
            <a:r>
              <a:rPr dirty="0" spc="30"/>
              <a:t> </a:t>
            </a:r>
            <a:r>
              <a:rPr dirty="0" spc="200"/>
              <a:t>makes</a:t>
            </a:r>
            <a:r>
              <a:rPr dirty="0" spc="30"/>
              <a:t> </a:t>
            </a:r>
            <a:r>
              <a:rPr dirty="0" spc="125"/>
              <a:t>this</a:t>
            </a:r>
            <a:r>
              <a:rPr dirty="0" spc="30"/>
              <a:t> </a:t>
            </a:r>
            <a:r>
              <a:rPr dirty="0" spc="130"/>
              <a:t>process</a:t>
            </a:r>
            <a:r>
              <a:rPr dirty="0" spc="35"/>
              <a:t> </a:t>
            </a:r>
            <a:r>
              <a:rPr dirty="0" spc="265"/>
              <a:t>much</a:t>
            </a:r>
            <a:r>
              <a:rPr dirty="0" spc="30"/>
              <a:t> </a:t>
            </a:r>
            <a:r>
              <a:rPr dirty="0" spc="210"/>
              <a:t>more</a:t>
            </a:r>
            <a:r>
              <a:rPr dirty="0" spc="30"/>
              <a:t> </a:t>
            </a:r>
            <a:r>
              <a:rPr dirty="0" spc="160"/>
              <a:t>efficient</a:t>
            </a:r>
            <a:r>
              <a:rPr dirty="0" spc="35"/>
              <a:t> </a:t>
            </a:r>
            <a:r>
              <a:rPr dirty="0" spc="210"/>
              <a:t>than</a:t>
            </a:r>
            <a:r>
              <a:rPr dirty="0" spc="30"/>
              <a:t> </a:t>
            </a:r>
            <a:r>
              <a:rPr dirty="0" spc="250"/>
              <a:t>manual</a:t>
            </a:r>
            <a:r>
              <a:rPr dirty="0" spc="30"/>
              <a:t> </a:t>
            </a:r>
            <a:r>
              <a:rPr dirty="0" spc="145"/>
              <a:t>transcription.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50954" y="166381"/>
            <a:ext cx="16095980" cy="10120630"/>
            <a:chOff x="950954" y="166381"/>
            <a:chExt cx="16095980" cy="1012063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0954" y="166381"/>
              <a:ext cx="16095456" cy="1012039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3150" y="4240594"/>
              <a:ext cx="5229224" cy="6046405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593179" y="401674"/>
            <a:ext cx="17101820" cy="3625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86690" marR="179070" indent="-635">
              <a:lnSpc>
                <a:spcPct val="115799"/>
              </a:lnSpc>
              <a:spcBef>
                <a:spcPts val="100"/>
              </a:spcBef>
            </a:pPr>
            <a:r>
              <a:rPr dirty="0" sz="3400" spc="190">
                <a:solidFill>
                  <a:srgbClr val="FFFFFF"/>
                </a:solidFill>
                <a:latin typeface="Cambria"/>
                <a:cs typeface="Cambria"/>
              </a:rPr>
              <a:t>Завдяки</a:t>
            </a:r>
            <a:r>
              <a:rPr dirty="0" sz="3400" spc="2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175">
                <a:solidFill>
                  <a:srgbClr val="FFFFFF"/>
                </a:solidFill>
                <a:latin typeface="Cambria"/>
                <a:cs typeface="Cambria"/>
              </a:rPr>
              <a:t>Bing</a:t>
            </a:r>
            <a:r>
              <a:rPr dirty="0" sz="34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204">
                <a:solidFill>
                  <a:srgbClr val="FFFFFF"/>
                </a:solidFill>
                <a:latin typeface="Cambria"/>
                <a:cs typeface="Cambria"/>
              </a:rPr>
              <a:t>Image</a:t>
            </a:r>
            <a:r>
              <a:rPr dirty="0" sz="34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160">
                <a:solidFill>
                  <a:srgbClr val="FFFFFF"/>
                </a:solidFill>
                <a:latin typeface="Cambria"/>
                <a:cs typeface="Cambria"/>
              </a:rPr>
              <a:t>Creator</a:t>
            </a:r>
            <a:r>
              <a:rPr dirty="0" sz="34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340">
                <a:solidFill>
                  <a:srgbClr val="FFFFFF"/>
                </a:solidFill>
                <a:latin typeface="Cambria"/>
                <a:cs typeface="Cambria"/>
              </a:rPr>
              <a:t>ми</a:t>
            </a:r>
            <a:r>
              <a:rPr dirty="0" sz="34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185">
                <a:solidFill>
                  <a:srgbClr val="FFFFFF"/>
                </a:solidFill>
                <a:latin typeface="Cambria"/>
                <a:cs typeface="Cambria"/>
              </a:rPr>
              <a:t>змогли</a:t>
            </a:r>
            <a:r>
              <a:rPr dirty="0" sz="34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240">
                <a:solidFill>
                  <a:srgbClr val="FFFFFF"/>
                </a:solidFill>
                <a:latin typeface="Cambria"/>
                <a:cs typeface="Cambria"/>
              </a:rPr>
              <a:t>швидко</a:t>
            </a:r>
            <a:r>
              <a:rPr dirty="0" sz="34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220">
                <a:solidFill>
                  <a:srgbClr val="FFFFFF"/>
                </a:solidFill>
                <a:latin typeface="Cambria"/>
                <a:cs typeface="Cambria"/>
              </a:rPr>
              <a:t>отримувати</a:t>
            </a:r>
            <a:r>
              <a:rPr dirty="0" sz="34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200">
                <a:solidFill>
                  <a:srgbClr val="FFFFFF"/>
                </a:solidFill>
                <a:latin typeface="Cambria"/>
                <a:cs typeface="Cambria"/>
              </a:rPr>
              <a:t>оригlнальнl </a:t>
            </a:r>
            <a:r>
              <a:rPr dirty="0" sz="3400" spc="210">
                <a:solidFill>
                  <a:srgbClr val="FFFFFF"/>
                </a:solidFill>
                <a:latin typeface="Cambria"/>
                <a:cs typeface="Cambria"/>
              </a:rPr>
              <a:t>зображення</a:t>
            </a:r>
            <a:r>
              <a:rPr dirty="0" sz="34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120">
                <a:solidFill>
                  <a:srgbClr val="FFFFFF"/>
                </a:solidFill>
                <a:latin typeface="Cambria"/>
                <a:cs typeface="Cambria"/>
              </a:rPr>
              <a:t>для</a:t>
            </a:r>
            <a:r>
              <a:rPr dirty="0" sz="3400" spc="3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220">
                <a:solidFill>
                  <a:srgbClr val="FFFFFF"/>
                </a:solidFill>
                <a:latin typeface="Cambria"/>
                <a:cs typeface="Cambria"/>
              </a:rPr>
              <a:t>публlкацlй,</a:t>
            </a:r>
            <a:r>
              <a:rPr dirty="0" sz="34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310">
                <a:solidFill>
                  <a:srgbClr val="FFFFFF"/>
                </a:solidFill>
                <a:latin typeface="Cambria"/>
                <a:cs typeface="Cambria"/>
              </a:rPr>
              <a:t>що</a:t>
            </a:r>
            <a:r>
              <a:rPr dirty="0" sz="3400" spc="3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120">
                <a:solidFill>
                  <a:srgbClr val="FFFFFF"/>
                </a:solidFill>
                <a:latin typeface="Cambria"/>
                <a:cs typeface="Cambria"/>
              </a:rPr>
              <a:t>дозволяє</a:t>
            </a:r>
            <a:r>
              <a:rPr dirty="0" sz="34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200">
                <a:solidFill>
                  <a:srgbClr val="FFFFFF"/>
                </a:solidFill>
                <a:latin typeface="Cambria"/>
                <a:cs typeface="Cambria"/>
              </a:rPr>
              <a:t>створювати</a:t>
            </a:r>
            <a:r>
              <a:rPr dirty="0" sz="3400" spc="3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225">
                <a:solidFill>
                  <a:srgbClr val="FFFFFF"/>
                </a:solidFill>
                <a:latin typeface="Cambria"/>
                <a:cs typeface="Cambria"/>
              </a:rPr>
              <a:t>цlкавl</a:t>
            </a:r>
            <a:r>
              <a:rPr dirty="0" sz="3400" spc="3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215">
                <a:solidFill>
                  <a:srgbClr val="FFFFFF"/>
                </a:solidFill>
                <a:latin typeface="Cambria"/>
                <a:cs typeface="Cambria"/>
              </a:rPr>
              <a:t>обкладинки</a:t>
            </a:r>
            <a:r>
              <a:rPr dirty="0" sz="34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95">
                <a:solidFill>
                  <a:srgbClr val="FFFFFF"/>
                </a:solidFill>
                <a:latin typeface="Cambria"/>
                <a:cs typeface="Cambria"/>
              </a:rPr>
              <a:t>для </a:t>
            </a:r>
            <a:r>
              <a:rPr dirty="0" sz="3400" spc="175">
                <a:solidFill>
                  <a:srgbClr val="FFFFFF"/>
                </a:solidFill>
                <a:latin typeface="Cambria"/>
                <a:cs typeface="Cambria"/>
              </a:rPr>
              <a:t>статей,</a:t>
            </a:r>
            <a:r>
              <a:rPr dirty="0" sz="34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245">
                <a:solidFill>
                  <a:srgbClr val="FFFFFF"/>
                </a:solidFill>
                <a:latin typeface="Cambria"/>
                <a:cs typeface="Cambria"/>
              </a:rPr>
              <a:t>а</a:t>
            </a:r>
            <a:r>
              <a:rPr dirty="0" sz="34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254">
                <a:solidFill>
                  <a:srgbClr val="FFFFFF"/>
                </a:solidFill>
                <a:latin typeface="Cambria"/>
                <a:cs typeface="Cambria"/>
              </a:rPr>
              <a:t>також</a:t>
            </a:r>
            <a:r>
              <a:rPr dirty="0" sz="34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200">
                <a:solidFill>
                  <a:srgbClr val="FFFFFF"/>
                </a:solidFill>
                <a:latin typeface="Cambria"/>
                <a:cs typeface="Cambria"/>
              </a:rPr>
              <a:t>вlзуальнl</a:t>
            </a:r>
            <a:r>
              <a:rPr dirty="0" sz="3400" spc="3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220">
                <a:solidFill>
                  <a:srgbClr val="FFFFFF"/>
                </a:solidFill>
                <a:latin typeface="Cambria"/>
                <a:cs typeface="Cambria"/>
              </a:rPr>
              <a:t>матерlали</a:t>
            </a:r>
            <a:r>
              <a:rPr dirty="0" sz="34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120">
                <a:solidFill>
                  <a:srgbClr val="FFFFFF"/>
                </a:solidFill>
                <a:latin typeface="Cambria"/>
                <a:cs typeface="Cambria"/>
              </a:rPr>
              <a:t>для</a:t>
            </a:r>
            <a:r>
              <a:rPr dirty="0" sz="34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245">
                <a:solidFill>
                  <a:srgbClr val="FFFFFF"/>
                </a:solidFill>
                <a:latin typeface="Cambria"/>
                <a:cs typeface="Cambria"/>
              </a:rPr>
              <a:t>соцlальних</a:t>
            </a:r>
            <a:r>
              <a:rPr dirty="0" sz="3400" spc="3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245">
                <a:solidFill>
                  <a:srgbClr val="FFFFFF"/>
                </a:solidFill>
                <a:latin typeface="Cambria"/>
                <a:cs typeface="Cambria"/>
              </a:rPr>
              <a:t>мереж.</a:t>
            </a:r>
            <a:endParaRPr sz="3400">
              <a:latin typeface="Cambria"/>
              <a:cs typeface="Cambria"/>
            </a:endParaRPr>
          </a:p>
          <a:p>
            <a:pPr algn="ctr" marL="12065" marR="5080" indent="-635">
              <a:lnSpc>
                <a:spcPct val="115799"/>
              </a:lnSpc>
            </a:pPr>
            <a:r>
              <a:rPr dirty="0" sz="3400" spc="180">
                <a:solidFill>
                  <a:srgbClr val="FFFFFF"/>
                </a:solidFill>
                <a:latin typeface="Cambria"/>
                <a:cs typeface="Cambria"/>
              </a:rPr>
              <a:t>Thanks</a:t>
            </a:r>
            <a:r>
              <a:rPr dirty="0" sz="34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95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dirty="0" sz="34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175">
                <a:solidFill>
                  <a:srgbClr val="FFFFFF"/>
                </a:solidFill>
                <a:latin typeface="Cambria"/>
                <a:cs typeface="Cambria"/>
              </a:rPr>
              <a:t>Bing</a:t>
            </a:r>
            <a:r>
              <a:rPr dirty="0" sz="34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204">
                <a:solidFill>
                  <a:srgbClr val="FFFFFF"/>
                </a:solidFill>
                <a:latin typeface="Cambria"/>
                <a:cs typeface="Cambria"/>
              </a:rPr>
              <a:t>Image</a:t>
            </a:r>
            <a:r>
              <a:rPr dirty="0" sz="34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155">
                <a:solidFill>
                  <a:srgbClr val="FFFFFF"/>
                </a:solidFill>
                <a:latin typeface="Cambria"/>
                <a:cs typeface="Cambria"/>
              </a:rPr>
              <a:t>Creator,</a:t>
            </a:r>
            <a:r>
              <a:rPr dirty="0" sz="34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215">
                <a:solidFill>
                  <a:srgbClr val="FFFFFF"/>
                </a:solidFill>
                <a:latin typeface="Cambria"/>
                <a:cs typeface="Cambria"/>
              </a:rPr>
              <a:t>we</a:t>
            </a:r>
            <a:r>
              <a:rPr dirty="0" sz="34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190">
                <a:solidFill>
                  <a:srgbClr val="FFFFFF"/>
                </a:solidFill>
                <a:latin typeface="Cambria"/>
                <a:cs typeface="Cambria"/>
              </a:rPr>
              <a:t>were</a:t>
            </a:r>
            <a:r>
              <a:rPr dirty="0" sz="34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180">
                <a:solidFill>
                  <a:srgbClr val="FFFFFF"/>
                </a:solidFill>
                <a:latin typeface="Cambria"/>
                <a:cs typeface="Cambria"/>
              </a:rPr>
              <a:t>able</a:t>
            </a:r>
            <a:r>
              <a:rPr dirty="0" sz="34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95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dirty="0" sz="34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185">
                <a:solidFill>
                  <a:srgbClr val="FFFFFF"/>
                </a:solidFill>
                <a:latin typeface="Cambria"/>
                <a:cs typeface="Cambria"/>
              </a:rPr>
              <a:t>quickly</a:t>
            </a:r>
            <a:r>
              <a:rPr dirty="0" sz="34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110">
                <a:solidFill>
                  <a:srgbClr val="FFFFFF"/>
                </a:solidFill>
                <a:latin typeface="Cambria"/>
                <a:cs typeface="Cambria"/>
              </a:rPr>
              <a:t>get</a:t>
            </a:r>
            <a:r>
              <a:rPr dirty="0" sz="34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170">
                <a:solidFill>
                  <a:srgbClr val="FFFFFF"/>
                </a:solidFill>
                <a:latin typeface="Cambria"/>
                <a:cs typeface="Cambria"/>
              </a:rPr>
              <a:t>original</a:t>
            </a:r>
            <a:r>
              <a:rPr dirty="0" sz="34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180">
                <a:solidFill>
                  <a:srgbClr val="FFFFFF"/>
                </a:solidFill>
                <a:latin typeface="Cambria"/>
                <a:cs typeface="Cambria"/>
              </a:rPr>
              <a:t>images</a:t>
            </a:r>
            <a:r>
              <a:rPr dirty="0" sz="34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160">
                <a:solidFill>
                  <a:srgbClr val="FFFFFF"/>
                </a:solidFill>
                <a:latin typeface="Cambria"/>
                <a:cs typeface="Cambria"/>
              </a:rPr>
              <a:t>for publications,</a:t>
            </a:r>
            <a:r>
              <a:rPr dirty="0" sz="34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225">
                <a:solidFill>
                  <a:srgbClr val="FFFFFF"/>
                </a:solidFill>
                <a:latin typeface="Cambria"/>
                <a:cs typeface="Cambria"/>
              </a:rPr>
              <a:t>which</a:t>
            </a:r>
            <a:r>
              <a:rPr dirty="0" sz="34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160">
                <a:solidFill>
                  <a:srgbClr val="FFFFFF"/>
                </a:solidFill>
                <a:latin typeface="Cambria"/>
                <a:cs typeface="Cambria"/>
              </a:rPr>
              <a:t>allows</a:t>
            </a:r>
            <a:r>
              <a:rPr dirty="0" sz="34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165">
                <a:solidFill>
                  <a:srgbClr val="FFFFFF"/>
                </a:solidFill>
                <a:latin typeface="Cambria"/>
                <a:cs typeface="Cambria"/>
              </a:rPr>
              <a:t>us</a:t>
            </a:r>
            <a:r>
              <a:rPr dirty="0" sz="34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95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dirty="0" sz="34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155">
                <a:solidFill>
                  <a:srgbClr val="FFFFFF"/>
                </a:solidFill>
                <a:latin typeface="Cambria"/>
                <a:cs typeface="Cambria"/>
              </a:rPr>
              <a:t>create</a:t>
            </a:r>
            <a:r>
              <a:rPr dirty="0" sz="34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145">
                <a:solidFill>
                  <a:srgbClr val="FFFFFF"/>
                </a:solidFill>
                <a:latin typeface="Cambria"/>
                <a:cs typeface="Cambria"/>
              </a:rPr>
              <a:t>interesting</a:t>
            </a:r>
            <a:r>
              <a:rPr dirty="0" sz="34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150">
                <a:solidFill>
                  <a:srgbClr val="FFFFFF"/>
                </a:solidFill>
                <a:latin typeface="Cambria"/>
                <a:cs typeface="Cambria"/>
              </a:rPr>
              <a:t>covers</a:t>
            </a:r>
            <a:r>
              <a:rPr dirty="0" sz="34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185">
                <a:solidFill>
                  <a:srgbClr val="FFFFFF"/>
                </a:solidFill>
                <a:latin typeface="Cambria"/>
                <a:cs typeface="Cambria"/>
              </a:rPr>
              <a:t>for</a:t>
            </a:r>
            <a:r>
              <a:rPr dirty="0" sz="34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135">
                <a:solidFill>
                  <a:srgbClr val="FFFFFF"/>
                </a:solidFill>
                <a:latin typeface="Cambria"/>
                <a:cs typeface="Cambria"/>
              </a:rPr>
              <a:t>articles</a:t>
            </a:r>
            <a:r>
              <a:rPr dirty="0" sz="34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235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dirty="0" sz="34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160">
                <a:solidFill>
                  <a:srgbClr val="FFFFFF"/>
                </a:solidFill>
                <a:latin typeface="Cambria"/>
                <a:cs typeface="Cambria"/>
              </a:rPr>
              <a:t>visuals</a:t>
            </a:r>
            <a:r>
              <a:rPr dirty="0" sz="34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160">
                <a:solidFill>
                  <a:srgbClr val="FFFFFF"/>
                </a:solidFill>
                <a:latin typeface="Cambria"/>
                <a:cs typeface="Cambria"/>
              </a:rPr>
              <a:t>for </a:t>
            </a:r>
            <a:r>
              <a:rPr dirty="0" sz="3400" spc="140">
                <a:solidFill>
                  <a:srgbClr val="FFFFFF"/>
                </a:solidFill>
                <a:latin typeface="Cambria"/>
                <a:cs typeface="Cambria"/>
              </a:rPr>
              <a:t>social</a:t>
            </a:r>
            <a:r>
              <a:rPr dirty="0" sz="34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155">
                <a:solidFill>
                  <a:srgbClr val="FFFFFF"/>
                </a:solidFill>
                <a:latin typeface="Cambria"/>
                <a:cs typeface="Cambria"/>
              </a:rPr>
              <a:t>networks</a:t>
            </a:r>
            <a:endParaRPr sz="3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285629" y="808681"/>
            <a:ext cx="15002510" cy="9478645"/>
            <a:chOff x="3285629" y="808681"/>
            <a:chExt cx="15002510" cy="947864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85629" y="2980427"/>
              <a:ext cx="15002217" cy="730642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72797" y="808681"/>
              <a:ext cx="4905374" cy="8667749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736714" y="1697659"/>
            <a:ext cx="7856855" cy="5934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6399"/>
              </a:lnSpc>
              <a:spcBef>
                <a:spcPts val="100"/>
              </a:spcBef>
            </a:pPr>
            <a:r>
              <a:rPr dirty="0" sz="2900" spc="105">
                <a:solidFill>
                  <a:srgbClr val="FFFFFF"/>
                </a:solidFill>
                <a:latin typeface="Cambria"/>
                <a:cs typeface="Cambria"/>
              </a:rPr>
              <a:t>Для</a:t>
            </a:r>
            <a:r>
              <a:rPr dirty="0" sz="29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900" spc="180">
                <a:solidFill>
                  <a:srgbClr val="FFFFFF"/>
                </a:solidFill>
                <a:latin typeface="Cambria"/>
                <a:cs typeface="Cambria"/>
              </a:rPr>
              <a:t>полегшення</a:t>
            </a:r>
            <a:r>
              <a:rPr dirty="0" sz="29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900" spc="140">
                <a:solidFill>
                  <a:srgbClr val="FFFFFF"/>
                </a:solidFill>
                <a:latin typeface="Cambria"/>
                <a:cs typeface="Cambria"/>
              </a:rPr>
              <a:t>роботи</a:t>
            </a:r>
            <a:r>
              <a:rPr dirty="0" sz="29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900">
                <a:solidFill>
                  <a:srgbClr val="FFFFFF"/>
                </a:solidFill>
                <a:latin typeface="Cambria"/>
                <a:cs typeface="Cambria"/>
              </a:rPr>
              <a:t>з</a:t>
            </a:r>
            <a:r>
              <a:rPr dirty="0" sz="2900" spc="3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900" spc="150">
                <a:solidFill>
                  <a:srgbClr val="FFFFFF"/>
                </a:solidFill>
                <a:latin typeface="Cambria"/>
                <a:cs typeface="Cambria"/>
              </a:rPr>
              <a:t>вlдеоконтентом </a:t>
            </a:r>
            <a:r>
              <a:rPr dirty="0" sz="2900" spc="170">
                <a:solidFill>
                  <a:srgbClr val="FFFFFF"/>
                </a:solidFill>
                <a:latin typeface="Cambria"/>
                <a:cs typeface="Cambria"/>
              </a:rPr>
              <a:t>використовуємо</a:t>
            </a:r>
            <a:r>
              <a:rPr dirty="0" sz="2900" spc="3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900" spc="130">
                <a:solidFill>
                  <a:srgbClr val="FFFFFF"/>
                </a:solidFill>
                <a:latin typeface="Cambria"/>
                <a:cs typeface="Cambria"/>
              </a:rPr>
              <a:t>Captions</a:t>
            </a:r>
            <a:r>
              <a:rPr dirty="0" sz="2900" spc="4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900">
                <a:solidFill>
                  <a:srgbClr val="FFFFFF"/>
                </a:solidFill>
                <a:latin typeface="Cambria"/>
                <a:cs typeface="Cambria"/>
              </a:rPr>
              <a:t>—</a:t>
            </a:r>
            <a:r>
              <a:rPr dirty="0" sz="2900" spc="3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900" spc="165">
                <a:solidFill>
                  <a:srgbClr val="FFFFFF"/>
                </a:solidFill>
                <a:latin typeface="Cambria"/>
                <a:cs typeface="Cambria"/>
              </a:rPr>
              <a:t>lнструмент </a:t>
            </a:r>
            <a:r>
              <a:rPr dirty="0" sz="2900" spc="100">
                <a:solidFill>
                  <a:srgbClr val="FFFFFF"/>
                </a:solidFill>
                <a:latin typeface="Cambria"/>
                <a:cs typeface="Cambria"/>
              </a:rPr>
              <a:t>для</a:t>
            </a:r>
            <a:r>
              <a:rPr dirty="0" sz="2900" spc="4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900" spc="175">
                <a:solidFill>
                  <a:srgbClr val="FFFFFF"/>
                </a:solidFill>
                <a:latin typeface="Cambria"/>
                <a:cs typeface="Cambria"/>
              </a:rPr>
              <a:t>автоматичного</a:t>
            </a:r>
            <a:r>
              <a:rPr dirty="0" sz="2900" spc="4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900" spc="155">
                <a:solidFill>
                  <a:srgbClr val="FFFFFF"/>
                </a:solidFill>
                <a:latin typeface="Cambria"/>
                <a:cs typeface="Cambria"/>
              </a:rPr>
              <a:t>створення</a:t>
            </a:r>
            <a:r>
              <a:rPr dirty="0" sz="2900" spc="4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900" spc="130">
                <a:solidFill>
                  <a:srgbClr val="FFFFFF"/>
                </a:solidFill>
                <a:latin typeface="Cambria"/>
                <a:cs typeface="Cambria"/>
              </a:rPr>
              <a:t>субтитрlв. </a:t>
            </a:r>
            <a:r>
              <a:rPr dirty="0" sz="2900" spc="185">
                <a:solidFill>
                  <a:srgbClr val="FFFFFF"/>
                </a:solidFill>
                <a:latin typeface="Cambria"/>
                <a:cs typeface="Cambria"/>
              </a:rPr>
              <a:t>Це</a:t>
            </a:r>
            <a:r>
              <a:rPr dirty="0" sz="29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900" spc="155">
                <a:solidFill>
                  <a:srgbClr val="FFFFFF"/>
                </a:solidFill>
                <a:latin typeface="Cambria"/>
                <a:cs typeface="Cambria"/>
              </a:rPr>
              <a:t>особливо</a:t>
            </a:r>
            <a:r>
              <a:rPr dirty="0" sz="29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900" spc="180">
                <a:solidFill>
                  <a:srgbClr val="FFFFFF"/>
                </a:solidFill>
                <a:latin typeface="Cambria"/>
                <a:cs typeface="Cambria"/>
              </a:rPr>
              <a:t>корисно</a:t>
            </a:r>
            <a:r>
              <a:rPr dirty="0" sz="29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900" spc="100">
                <a:solidFill>
                  <a:srgbClr val="FFFFFF"/>
                </a:solidFill>
                <a:latin typeface="Cambria"/>
                <a:cs typeface="Cambria"/>
              </a:rPr>
              <a:t>для</a:t>
            </a:r>
            <a:r>
              <a:rPr dirty="0" sz="29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900" spc="155">
                <a:solidFill>
                  <a:srgbClr val="FFFFFF"/>
                </a:solidFill>
                <a:latin typeface="Cambria"/>
                <a:cs typeface="Cambria"/>
              </a:rPr>
              <a:t>створення</a:t>
            </a:r>
            <a:r>
              <a:rPr dirty="0" sz="29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900" spc="114">
                <a:solidFill>
                  <a:srgbClr val="FFFFFF"/>
                </a:solidFill>
                <a:latin typeface="Cambria"/>
                <a:cs typeface="Cambria"/>
              </a:rPr>
              <a:t>вlдео </a:t>
            </a:r>
            <a:r>
              <a:rPr dirty="0" sz="2900">
                <a:solidFill>
                  <a:srgbClr val="FFFFFF"/>
                </a:solidFill>
                <a:latin typeface="Cambria"/>
                <a:cs typeface="Cambria"/>
              </a:rPr>
              <a:t>з</a:t>
            </a:r>
            <a:r>
              <a:rPr dirty="0" sz="2900" spc="3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900" spc="229">
                <a:solidFill>
                  <a:srgbClr val="FFFFFF"/>
                </a:solidFill>
                <a:latin typeface="Cambria"/>
                <a:cs typeface="Cambria"/>
              </a:rPr>
              <a:t>точними</a:t>
            </a:r>
            <a:r>
              <a:rPr dirty="0" sz="2900" spc="3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900" spc="130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dirty="0" sz="2900" spc="3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900" spc="195">
                <a:solidFill>
                  <a:srgbClr val="FFFFFF"/>
                </a:solidFill>
                <a:latin typeface="Cambria"/>
                <a:cs typeface="Cambria"/>
              </a:rPr>
              <a:t>синхронlзованими </a:t>
            </a:r>
            <a:r>
              <a:rPr dirty="0" sz="2900" spc="170">
                <a:solidFill>
                  <a:srgbClr val="FFFFFF"/>
                </a:solidFill>
                <a:latin typeface="Cambria"/>
                <a:cs typeface="Cambria"/>
              </a:rPr>
              <a:t>субтитрами,</a:t>
            </a:r>
            <a:r>
              <a:rPr dirty="0" sz="29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900" spc="254">
                <a:solidFill>
                  <a:srgbClr val="FFFFFF"/>
                </a:solidFill>
                <a:latin typeface="Cambria"/>
                <a:cs typeface="Cambria"/>
              </a:rPr>
              <a:t>що</a:t>
            </a:r>
            <a:r>
              <a:rPr dirty="0" sz="2900" spc="3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900" spc="155">
                <a:solidFill>
                  <a:srgbClr val="FFFFFF"/>
                </a:solidFill>
                <a:latin typeface="Cambria"/>
                <a:cs typeface="Cambria"/>
              </a:rPr>
              <a:t>робить</a:t>
            </a:r>
            <a:r>
              <a:rPr dirty="0" sz="29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900" spc="155">
                <a:solidFill>
                  <a:srgbClr val="FFFFFF"/>
                </a:solidFill>
                <a:latin typeface="Cambria"/>
                <a:cs typeface="Cambria"/>
              </a:rPr>
              <a:t>контент </a:t>
            </a:r>
            <a:r>
              <a:rPr dirty="0" sz="2900" spc="190">
                <a:solidFill>
                  <a:srgbClr val="FFFFFF"/>
                </a:solidFill>
                <a:latin typeface="Cambria"/>
                <a:cs typeface="Cambria"/>
              </a:rPr>
              <a:t>доступним</a:t>
            </a:r>
            <a:r>
              <a:rPr dirty="0" sz="2900" spc="2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900" spc="100">
                <a:solidFill>
                  <a:srgbClr val="FFFFFF"/>
                </a:solidFill>
                <a:latin typeface="Cambria"/>
                <a:cs typeface="Cambria"/>
              </a:rPr>
              <a:t>для</a:t>
            </a:r>
            <a:r>
              <a:rPr dirty="0" sz="2900" spc="2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900" spc="180">
                <a:solidFill>
                  <a:srgbClr val="FFFFFF"/>
                </a:solidFill>
                <a:latin typeface="Cambria"/>
                <a:cs typeface="Cambria"/>
              </a:rPr>
              <a:t>бlльшої</a:t>
            </a:r>
            <a:r>
              <a:rPr dirty="0" sz="2900" spc="2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900" spc="130">
                <a:solidFill>
                  <a:srgbClr val="FFFFFF"/>
                </a:solidFill>
                <a:latin typeface="Cambria"/>
                <a:cs typeface="Cambria"/>
              </a:rPr>
              <a:t>аудиторlї.</a:t>
            </a:r>
            <a:endParaRPr sz="29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95"/>
              </a:spcBef>
            </a:pPr>
            <a:endParaRPr sz="2900">
              <a:latin typeface="Cambria"/>
              <a:cs typeface="Cambria"/>
            </a:endParaRPr>
          </a:p>
          <a:p>
            <a:pPr algn="ctr" marL="224154" marR="215900">
              <a:lnSpc>
                <a:spcPct val="115799"/>
              </a:lnSpc>
              <a:spcBef>
                <a:spcPts val="5"/>
              </a:spcBef>
            </a:pPr>
            <a:r>
              <a:rPr dirty="0" sz="3400" spc="95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dirty="0" sz="3400" spc="2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235">
                <a:solidFill>
                  <a:srgbClr val="FFFFFF"/>
                </a:solidFill>
                <a:latin typeface="Cambria"/>
                <a:cs typeface="Cambria"/>
              </a:rPr>
              <a:t>make</a:t>
            </a:r>
            <a:r>
              <a:rPr dirty="0" sz="34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85">
                <a:solidFill>
                  <a:srgbClr val="FFFFFF"/>
                </a:solidFill>
                <a:latin typeface="Cambria"/>
                <a:cs typeface="Cambria"/>
              </a:rPr>
              <a:t>it</a:t>
            </a:r>
            <a:r>
              <a:rPr dirty="0" sz="34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150">
                <a:solidFill>
                  <a:srgbClr val="FFFFFF"/>
                </a:solidFill>
                <a:latin typeface="Cambria"/>
                <a:cs typeface="Cambria"/>
              </a:rPr>
              <a:t>easier</a:t>
            </a:r>
            <a:r>
              <a:rPr dirty="0" sz="3400" spc="2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95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dirty="0" sz="34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200">
                <a:solidFill>
                  <a:srgbClr val="FFFFFF"/>
                </a:solidFill>
                <a:latin typeface="Cambria"/>
                <a:cs typeface="Cambria"/>
              </a:rPr>
              <a:t>work</a:t>
            </a:r>
            <a:r>
              <a:rPr dirty="0" sz="34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185">
                <a:solidFill>
                  <a:srgbClr val="FFFFFF"/>
                </a:solidFill>
                <a:latin typeface="Cambria"/>
                <a:cs typeface="Cambria"/>
              </a:rPr>
              <a:t>with</a:t>
            </a:r>
            <a:r>
              <a:rPr dirty="0" sz="3400" spc="2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155">
                <a:solidFill>
                  <a:srgbClr val="FFFFFF"/>
                </a:solidFill>
                <a:latin typeface="Cambria"/>
                <a:cs typeface="Cambria"/>
              </a:rPr>
              <a:t>video content,</a:t>
            </a:r>
            <a:r>
              <a:rPr dirty="0" sz="34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215">
                <a:solidFill>
                  <a:srgbClr val="FFFFFF"/>
                </a:solidFill>
                <a:latin typeface="Cambria"/>
                <a:cs typeface="Cambria"/>
              </a:rPr>
              <a:t>we</a:t>
            </a:r>
            <a:r>
              <a:rPr dirty="0" sz="34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155">
                <a:solidFill>
                  <a:srgbClr val="FFFFFF"/>
                </a:solidFill>
                <a:latin typeface="Cambria"/>
                <a:cs typeface="Cambria"/>
              </a:rPr>
              <a:t>use</a:t>
            </a:r>
            <a:r>
              <a:rPr dirty="0" sz="34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150">
                <a:solidFill>
                  <a:srgbClr val="FFFFFF"/>
                </a:solidFill>
                <a:latin typeface="Cambria"/>
                <a:cs typeface="Cambria"/>
              </a:rPr>
              <a:t>Captions,</a:t>
            </a:r>
            <a:r>
              <a:rPr dirty="0" sz="34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245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dirty="0" sz="34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110">
                <a:solidFill>
                  <a:srgbClr val="FFFFFF"/>
                </a:solidFill>
                <a:latin typeface="Cambria"/>
                <a:cs typeface="Cambria"/>
              </a:rPr>
              <a:t>tool</a:t>
            </a:r>
            <a:r>
              <a:rPr dirty="0" sz="3400" spc="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160">
                <a:solidFill>
                  <a:srgbClr val="FFFFFF"/>
                </a:solidFill>
                <a:latin typeface="Cambria"/>
                <a:cs typeface="Cambria"/>
              </a:rPr>
              <a:t>for </a:t>
            </a:r>
            <a:r>
              <a:rPr dirty="0" sz="3400" spc="180">
                <a:solidFill>
                  <a:srgbClr val="FFFFFF"/>
                </a:solidFill>
                <a:latin typeface="Cambria"/>
                <a:cs typeface="Cambria"/>
              </a:rPr>
              <a:t>automatically</a:t>
            </a:r>
            <a:r>
              <a:rPr dirty="0" sz="34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165">
                <a:solidFill>
                  <a:srgbClr val="FFFFFF"/>
                </a:solidFill>
                <a:latin typeface="Cambria"/>
                <a:cs typeface="Cambria"/>
              </a:rPr>
              <a:t>creating</a:t>
            </a:r>
            <a:r>
              <a:rPr dirty="0" sz="3400" spc="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400" spc="110">
                <a:solidFill>
                  <a:srgbClr val="FFFFFF"/>
                </a:solidFill>
                <a:latin typeface="Cambria"/>
                <a:cs typeface="Cambria"/>
              </a:rPr>
              <a:t>subtitles.</a:t>
            </a:r>
            <a:endParaRPr sz="3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2025-02-18T17:19:18Z</dcterms:created>
  <dcterms:modified xsi:type="dcterms:W3CDTF">2025-02-18T17:19:18Z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2025-02-18T00:00:00Z</vt:filetime>
  </property>
  <property fmtid="{D5CDD505-2E9C-101B-9397-08002B2CF9AE}" pid="3" name="Creator">
    <vt:lpwstr>PDFium</vt:lpwstr>
  </property>
  <property fmtid="{D5CDD505-2E9C-101B-9397-08002B2CF9AE}" pid="4" name="Producer">
    <vt:lpwstr>PDFium</vt:lpwstr>
  </property>
  <property fmtid="{D5CDD505-2E9C-101B-9397-08002B2CF9AE}" pid="5" name="LastSaved">
    <vt:filetime>2025-02-18T00:00:00Z</vt:filetime>
  </property>
</Properties>
</file>