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Inconsolata" pitchFamily="49" charset="0"/>
      <p:regular r:id="rId11"/>
    </p:embeddedFont>
    <p:embeddedFont>
      <p:font typeface="Montserrat Black" pitchFamily="2" charset="0"/>
      <p:regular r:id="rId12"/>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07" d="100"/>
          <a:sy n="107" d="100"/>
        </p:scale>
        <p:origin x="4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771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315200" y="1838319"/>
            <a:ext cx="7031593" cy="4946128"/>
          </a:xfrm>
          <a:prstGeom prst="rect">
            <a:avLst/>
          </a:prstGeom>
        </p:spPr>
      </p:pic>
      <p:sp>
        <p:nvSpPr>
          <p:cNvPr id="3" name="Text 0"/>
          <p:cNvSpPr/>
          <p:nvPr/>
        </p:nvSpPr>
        <p:spPr>
          <a:xfrm>
            <a:off x="793790" y="2391013"/>
            <a:ext cx="7556421" cy="2126337"/>
          </a:xfrm>
          <a:prstGeom prst="rect">
            <a:avLst/>
          </a:prstGeom>
          <a:noFill/>
          <a:ln/>
        </p:spPr>
        <p:txBody>
          <a:bodyPr wrap="square" lIns="0" tIns="0" rIns="0" bIns="0" rtlCol="0" anchor="t"/>
          <a:lstStyle/>
          <a:p>
            <a:pPr marL="0" indent="0">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Digital Tools for Multilingual Education in European Studies</a:t>
            </a:r>
            <a:endParaRPr lang="en-US" sz="4450" dirty="0"/>
          </a:p>
        </p:txBody>
      </p:sp>
      <p:sp>
        <p:nvSpPr>
          <p:cNvPr id="4" name="Text 1"/>
          <p:cNvSpPr/>
          <p:nvPr/>
        </p:nvSpPr>
        <p:spPr>
          <a:xfrm>
            <a:off x="3964503" y="4726865"/>
            <a:ext cx="3790084" cy="1111603"/>
          </a:xfrm>
          <a:prstGeom prst="rect">
            <a:avLst/>
          </a:prstGeom>
          <a:noFill/>
          <a:ln/>
        </p:spPr>
        <p:txBody>
          <a:bodyPr wrap="none" lIns="0" tIns="0" rIns="0" bIns="0" rtlCol="0" anchor="t"/>
          <a:lstStyle/>
          <a:p>
            <a:pPr marL="0" indent="0" algn="ctr">
              <a:lnSpc>
                <a:spcPts val="2850"/>
              </a:lnSpc>
              <a:buNone/>
            </a:pPr>
            <a:r>
              <a:rPr lang="en-US" sz="1750" b="1" dirty="0">
                <a:solidFill>
                  <a:srgbClr val="151617"/>
                </a:solidFill>
                <a:latin typeface="Montserrat Black" panose="00000A00000000000000" pitchFamily="2" charset="0"/>
                <a:ea typeface="Inconsolata" pitchFamily="34" charset="-122"/>
                <a:cs typeface="Inconsolata" pitchFamily="34" charset="-120"/>
              </a:rPr>
              <a:t>ZHANNA SULIMA, ULIANA VITKOVSKA</a:t>
            </a:r>
          </a:p>
          <a:p>
            <a:pPr marL="0" indent="0">
              <a:lnSpc>
                <a:spcPts val="2850"/>
              </a:lnSpc>
              <a:buNone/>
            </a:pPr>
            <a:endParaRPr lang="en-US" sz="1750" dirty="0"/>
          </a:p>
        </p:txBody>
      </p:sp>
      <p:sp>
        <p:nvSpPr>
          <p:cNvPr id="5" name="Text 2"/>
          <p:cNvSpPr/>
          <p:nvPr/>
        </p:nvSpPr>
        <p:spPr>
          <a:xfrm>
            <a:off x="793790" y="5475565"/>
            <a:ext cx="7556421"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6" name="Trójkąt prostokątny 5">
            <a:extLst>
              <a:ext uri="{FF2B5EF4-FFF2-40B4-BE49-F238E27FC236}">
                <a16:creationId xmlns:a16="http://schemas.microsoft.com/office/drawing/2014/main" id="{1BAA84BD-4CFB-DE05-87DB-9A1E04F98029}"/>
              </a:ext>
            </a:extLst>
          </p:cNvPr>
          <p:cNvSpPr>
            <a:spLocks noGrp="1" noRot="1" noMove="1" noResize="1" noEditPoints="1" noAdjustHandles="1" noChangeArrowheads="1" noChangeShapeType="1"/>
          </p:cNvSpPr>
          <p:nvPr/>
        </p:nvSpPr>
        <p:spPr>
          <a:xfrm rot="16200000">
            <a:off x="12204238" y="5770814"/>
            <a:ext cx="2239758" cy="2375065"/>
          </a:xfrm>
          <a:prstGeom prst="rtTriangle">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Obraz 7">
            <a:extLst>
              <a:ext uri="{FF2B5EF4-FFF2-40B4-BE49-F238E27FC236}">
                <a16:creationId xmlns:a16="http://schemas.microsoft.com/office/drawing/2014/main" id="{C67CA93A-D805-A05B-E91D-C569FFE76DB0}"/>
              </a:ext>
            </a:extLst>
          </p:cNvPr>
          <p:cNvPicPr>
            <a:picLocks noChangeAspect="1"/>
          </p:cNvPicPr>
          <p:nvPr/>
        </p:nvPicPr>
        <p:blipFill>
          <a:blip r:embed="rId4"/>
          <a:stretch>
            <a:fillRect/>
          </a:stretch>
        </p:blipFill>
        <p:spPr>
          <a:xfrm>
            <a:off x="896587" y="460169"/>
            <a:ext cx="920338" cy="920338"/>
          </a:xfrm>
          <a:prstGeom prst="rect">
            <a:avLst/>
          </a:prstGeom>
        </p:spPr>
      </p:pic>
      <p:pic>
        <p:nvPicPr>
          <p:cNvPr id="10" name="Obraz 9">
            <a:extLst>
              <a:ext uri="{FF2B5EF4-FFF2-40B4-BE49-F238E27FC236}">
                <a16:creationId xmlns:a16="http://schemas.microsoft.com/office/drawing/2014/main" id="{6B9AEB93-0512-52BD-B3B9-0D219203BC3F}"/>
              </a:ext>
            </a:extLst>
          </p:cNvPr>
          <p:cNvPicPr>
            <a:picLocks noChangeAspect="1"/>
          </p:cNvPicPr>
          <p:nvPr/>
        </p:nvPicPr>
        <p:blipFill>
          <a:blip r:embed="rId5"/>
          <a:stretch>
            <a:fillRect/>
          </a:stretch>
        </p:blipFill>
        <p:spPr>
          <a:xfrm>
            <a:off x="1958810" y="460169"/>
            <a:ext cx="2005693" cy="9165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89" y="253154"/>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Importance of Multilingualism in European Education</a:t>
            </a:r>
            <a:endParaRPr lang="en-US" sz="4450" dirty="0"/>
          </a:p>
        </p:txBody>
      </p:sp>
      <p:sp>
        <p:nvSpPr>
          <p:cNvPr id="3" name="Text 1"/>
          <p:cNvSpPr/>
          <p:nvPr/>
        </p:nvSpPr>
        <p:spPr>
          <a:xfrm>
            <a:off x="793789" y="2569137"/>
            <a:ext cx="5158740" cy="354330"/>
          </a:xfrm>
          <a:prstGeom prst="rect">
            <a:avLst/>
          </a:prstGeom>
          <a:noFill/>
          <a:ln/>
        </p:spPr>
        <p:txBody>
          <a:bodyPr wrap="none" lIns="0" tIns="0" rIns="0" bIns="0" rtlCol="0" anchor="t"/>
          <a:lstStyle/>
          <a:p>
            <a:pPr marL="0" indent="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Fostering Cultural Understanding</a:t>
            </a:r>
            <a:endParaRPr lang="en-US" sz="2200" dirty="0"/>
          </a:p>
        </p:txBody>
      </p:sp>
      <p:sp>
        <p:nvSpPr>
          <p:cNvPr id="4" name="Text 2"/>
          <p:cNvSpPr/>
          <p:nvPr/>
        </p:nvSpPr>
        <p:spPr>
          <a:xfrm>
            <a:off x="786170" y="3013473"/>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151617"/>
                </a:solidFill>
                <a:latin typeface="Inconsolata" pitchFamily="34" charset="0"/>
                <a:ea typeface="Inconsolata" pitchFamily="34" charset="-122"/>
                <a:cs typeface="Inconsolata" pitchFamily="34" charset="-120"/>
              </a:rPr>
              <a:t>Proficiency in multiple European languages enables deeper appreciation of diverse cultures and traditions.</a:t>
            </a:r>
            <a:endParaRPr lang="en-US" sz="1750" dirty="0"/>
          </a:p>
        </p:txBody>
      </p:sp>
      <p:sp>
        <p:nvSpPr>
          <p:cNvPr id="5" name="Text 3"/>
          <p:cNvSpPr/>
          <p:nvPr/>
        </p:nvSpPr>
        <p:spPr>
          <a:xfrm>
            <a:off x="7599521" y="2569137"/>
            <a:ext cx="4978241" cy="354330"/>
          </a:xfrm>
          <a:prstGeom prst="rect">
            <a:avLst/>
          </a:prstGeom>
          <a:noFill/>
          <a:ln/>
        </p:spPr>
        <p:txBody>
          <a:bodyPr wrap="none" lIns="0" tIns="0" rIns="0" bIns="0" rtlCol="0" anchor="t"/>
          <a:lstStyle/>
          <a:p>
            <a:pPr marL="0" indent="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Enhancing Career Opportunities</a:t>
            </a:r>
            <a:endParaRPr lang="en-US" sz="2200" dirty="0"/>
          </a:p>
        </p:txBody>
      </p:sp>
      <p:sp>
        <p:nvSpPr>
          <p:cNvPr id="6" name="Text 4"/>
          <p:cNvSpPr/>
          <p:nvPr/>
        </p:nvSpPr>
        <p:spPr>
          <a:xfrm>
            <a:off x="7599521" y="3041291"/>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151617"/>
                </a:solidFill>
                <a:latin typeface="Inconsolata" pitchFamily="34" charset="0"/>
                <a:ea typeface="Inconsolata" pitchFamily="34" charset="-122"/>
                <a:cs typeface="Inconsolata" pitchFamily="34" charset="-120"/>
              </a:rPr>
              <a:t>Multilingual skills open doors to international employment and collaboration across the EU.</a:t>
            </a:r>
            <a:endParaRPr lang="en-US" sz="1750" dirty="0"/>
          </a:p>
        </p:txBody>
      </p:sp>
      <p:sp>
        <p:nvSpPr>
          <p:cNvPr id="8" name="pole tekstowe 7">
            <a:extLst>
              <a:ext uri="{FF2B5EF4-FFF2-40B4-BE49-F238E27FC236}">
                <a16:creationId xmlns:a16="http://schemas.microsoft.com/office/drawing/2014/main" id="{BDD44595-4AD9-8EDF-DD3D-E0BCC33FAED9}"/>
              </a:ext>
            </a:extLst>
          </p:cNvPr>
          <p:cNvSpPr txBox="1"/>
          <p:nvPr/>
        </p:nvSpPr>
        <p:spPr>
          <a:xfrm>
            <a:off x="786170" y="5481550"/>
            <a:ext cx="7315200" cy="400110"/>
          </a:xfrm>
          <a:prstGeom prst="rect">
            <a:avLst/>
          </a:prstGeom>
          <a:noFill/>
        </p:spPr>
        <p:txBody>
          <a:bodyPr wrap="square">
            <a:spAutoFit/>
          </a:bodyPr>
          <a:lstStyle/>
          <a:p>
            <a:r>
              <a:rPr lang="en-GB" sz="2000" b="1" dirty="0">
                <a:latin typeface="Montserrat Black" panose="00000A00000000000000" pitchFamily="2" charset="0"/>
              </a:rPr>
              <a:t>Educational Benefits</a:t>
            </a:r>
          </a:p>
        </p:txBody>
      </p:sp>
      <p:sp>
        <p:nvSpPr>
          <p:cNvPr id="10" name="pole tekstowe 9">
            <a:extLst>
              <a:ext uri="{FF2B5EF4-FFF2-40B4-BE49-F238E27FC236}">
                <a16:creationId xmlns:a16="http://schemas.microsoft.com/office/drawing/2014/main" id="{105B8378-3C1D-F6C6-2B9A-671B9CAD6412}"/>
              </a:ext>
            </a:extLst>
          </p:cNvPr>
          <p:cNvSpPr txBox="1"/>
          <p:nvPr/>
        </p:nvSpPr>
        <p:spPr>
          <a:xfrm>
            <a:off x="786170" y="6087974"/>
            <a:ext cx="7315200" cy="646331"/>
          </a:xfrm>
          <a:prstGeom prst="rect">
            <a:avLst/>
          </a:prstGeom>
          <a:noFill/>
        </p:spPr>
        <p:txBody>
          <a:bodyPr wrap="square">
            <a:spAutoFit/>
          </a:bodyPr>
          <a:lstStyle/>
          <a:p>
            <a:r>
              <a:rPr lang="en-GB" dirty="0">
                <a:latin typeface="Inconsolata" pitchFamily="1" charset="0"/>
                <a:ea typeface="Inconsolata" pitchFamily="1" charset="0"/>
              </a:rPr>
              <a:t>Learning multiple languages enhances brain development, problem-solving, and critical thinking skills.</a:t>
            </a:r>
          </a:p>
        </p:txBody>
      </p:sp>
      <p:sp>
        <p:nvSpPr>
          <p:cNvPr id="12" name="pole tekstowe 11">
            <a:extLst>
              <a:ext uri="{FF2B5EF4-FFF2-40B4-BE49-F238E27FC236}">
                <a16:creationId xmlns:a16="http://schemas.microsoft.com/office/drawing/2014/main" id="{9F134AA9-DD5D-48DE-4767-DE36ADD572EA}"/>
              </a:ext>
            </a:extLst>
          </p:cNvPr>
          <p:cNvSpPr txBox="1"/>
          <p:nvPr/>
        </p:nvSpPr>
        <p:spPr>
          <a:xfrm>
            <a:off x="7599521" y="5324702"/>
            <a:ext cx="7315200" cy="400110"/>
          </a:xfrm>
          <a:prstGeom prst="rect">
            <a:avLst/>
          </a:prstGeom>
          <a:noFill/>
        </p:spPr>
        <p:txBody>
          <a:bodyPr wrap="square">
            <a:spAutoFit/>
          </a:bodyPr>
          <a:lstStyle/>
          <a:p>
            <a:r>
              <a:rPr lang="en-GB" sz="2000" b="1" dirty="0">
                <a:latin typeface="Montserrat Black" panose="00000A00000000000000" pitchFamily="2" charset="0"/>
              </a:rPr>
              <a:t>Social Inclusion and Mobility</a:t>
            </a:r>
            <a:endParaRPr lang="en-GB" sz="2000" dirty="0">
              <a:latin typeface="Montserrat Black" panose="00000A00000000000000" pitchFamily="2" charset="0"/>
            </a:endParaRPr>
          </a:p>
        </p:txBody>
      </p:sp>
      <p:sp>
        <p:nvSpPr>
          <p:cNvPr id="14" name="pole tekstowe 13">
            <a:extLst>
              <a:ext uri="{FF2B5EF4-FFF2-40B4-BE49-F238E27FC236}">
                <a16:creationId xmlns:a16="http://schemas.microsoft.com/office/drawing/2014/main" id="{981C3226-30B3-EF79-A5B2-3E2973CC910B}"/>
              </a:ext>
            </a:extLst>
          </p:cNvPr>
          <p:cNvSpPr txBox="1"/>
          <p:nvPr/>
        </p:nvSpPr>
        <p:spPr>
          <a:xfrm>
            <a:off x="7528269" y="5995112"/>
            <a:ext cx="6805248" cy="923330"/>
          </a:xfrm>
          <a:prstGeom prst="rect">
            <a:avLst/>
          </a:prstGeom>
          <a:noFill/>
        </p:spPr>
        <p:txBody>
          <a:bodyPr wrap="square">
            <a:spAutoFit/>
          </a:bodyPr>
          <a:lstStyle/>
          <a:p>
            <a:r>
              <a:rPr lang="en-GB" dirty="0">
                <a:latin typeface="Inconsolata" pitchFamily="1" charset="0"/>
                <a:ea typeface="Inconsolata" pitchFamily="1" charset="0"/>
              </a:rPr>
              <a:t>Multilingual education helps integrate migrants and refugees, ensuring social cohesion and reducing inequality.</a:t>
            </a:r>
          </a:p>
        </p:txBody>
      </p:sp>
      <p:sp>
        <p:nvSpPr>
          <p:cNvPr id="18" name="Trójkąt prostokątny 17">
            <a:extLst>
              <a:ext uri="{FF2B5EF4-FFF2-40B4-BE49-F238E27FC236}">
                <a16:creationId xmlns:a16="http://schemas.microsoft.com/office/drawing/2014/main" id="{26B9F423-B1E7-6939-3FB6-C350757F8A5D}"/>
              </a:ext>
            </a:extLst>
          </p:cNvPr>
          <p:cNvSpPr>
            <a:spLocks noGrp="1" noRot="1" noMove="1" noResize="1" noEditPoints="1" noAdjustHandles="1" noChangeArrowheads="1" noChangeShapeType="1"/>
          </p:cNvSpPr>
          <p:nvPr/>
        </p:nvSpPr>
        <p:spPr>
          <a:xfrm rot="16200000">
            <a:off x="12218612" y="5858894"/>
            <a:ext cx="2239758" cy="2375065"/>
          </a:xfrm>
          <a:prstGeom prst="rtTriangle">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Obraz 6">
            <a:extLst>
              <a:ext uri="{FF2B5EF4-FFF2-40B4-BE49-F238E27FC236}">
                <a16:creationId xmlns:a16="http://schemas.microsoft.com/office/drawing/2014/main" id="{C37C9FE9-D2B1-5269-2384-15C5BE1DE8BA}"/>
              </a:ext>
            </a:extLst>
          </p:cNvPr>
          <p:cNvPicPr>
            <a:picLocks noChangeAspect="1"/>
          </p:cNvPicPr>
          <p:nvPr/>
        </p:nvPicPr>
        <p:blipFill>
          <a:blip r:embed="rId3"/>
          <a:stretch>
            <a:fillRect/>
          </a:stretch>
        </p:blipFill>
        <p:spPr>
          <a:xfrm>
            <a:off x="670955" y="7163763"/>
            <a:ext cx="920338" cy="920338"/>
          </a:xfrm>
          <a:prstGeom prst="rect">
            <a:avLst/>
          </a:prstGeom>
        </p:spPr>
      </p:pic>
      <p:pic>
        <p:nvPicPr>
          <p:cNvPr id="9" name="Obraz 8">
            <a:extLst>
              <a:ext uri="{FF2B5EF4-FFF2-40B4-BE49-F238E27FC236}">
                <a16:creationId xmlns:a16="http://schemas.microsoft.com/office/drawing/2014/main" id="{E12F4FD2-A9E6-EAAB-B954-E9D45BDCA2BA}"/>
              </a:ext>
            </a:extLst>
          </p:cNvPr>
          <p:cNvPicPr>
            <a:picLocks noChangeAspect="1"/>
          </p:cNvPicPr>
          <p:nvPr/>
        </p:nvPicPr>
        <p:blipFill>
          <a:blip r:embed="rId4"/>
          <a:stretch>
            <a:fillRect/>
          </a:stretch>
        </p:blipFill>
        <p:spPr>
          <a:xfrm>
            <a:off x="1780680" y="7163763"/>
            <a:ext cx="2005693" cy="9165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5822215" y="1412545"/>
            <a:ext cx="8140779" cy="2256930"/>
          </a:xfrm>
          <a:prstGeom prst="rect">
            <a:avLst/>
          </a:prstGeom>
          <a:noFill/>
          <a:ln/>
        </p:spPr>
        <p:txBody>
          <a:bodyPr wrap="square" lIns="0" tIns="0" rIns="0" bIns="0" rtlCol="0" anchor="t"/>
          <a:lstStyle/>
          <a:p>
            <a:pPr marL="0" indent="0">
              <a:lnSpc>
                <a:spcPts val="5450"/>
              </a:lnSpc>
              <a:buNone/>
            </a:pPr>
            <a:r>
              <a:rPr lang="en-US" sz="4350" b="1" dirty="0">
                <a:solidFill>
                  <a:srgbClr val="151617"/>
                </a:solidFill>
                <a:latin typeface="Montserrat Black" pitchFamily="34" charset="0"/>
                <a:ea typeface="Montserrat Black" pitchFamily="34" charset="-122"/>
                <a:cs typeface="Montserrat Black" pitchFamily="34" charset="-120"/>
              </a:rPr>
              <a:t>Challenges in Teaching European Languages and Cultures</a:t>
            </a:r>
            <a:endParaRPr lang="en-US" sz="4350" dirty="0"/>
          </a:p>
        </p:txBody>
      </p:sp>
      <p:sp>
        <p:nvSpPr>
          <p:cNvPr id="4" name="Shape 1"/>
          <p:cNvSpPr/>
          <p:nvPr/>
        </p:nvSpPr>
        <p:spPr>
          <a:xfrm>
            <a:off x="778669" y="5367695"/>
            <a:ext cx="500539" cy="500539"/>
          </a:xfrm>
          <a:prstGeom prst="roundRect">
            <a:avLst>
              <a:gd name="adj" fmla="val 1827"/>
            </a:avLst>
          </a:prstGeom>
          <a:solidFill>
            <a:srgbClr val="F8ECE4"/>
          </a:solidFill>
          <a:ln w="7620">
            <a:solidFill>
              <a:srgbClr val="151617"/>
            </a:solidFill>
            <a:prstDash val="solid"/>
          </a:ln>
          <a:effectLst>
            <a:outerShdw dist="20320" dir="2700000" algn="bl" rotWithShape="0">
              <a:srgbClr val="151617">
                <a:alpha val="100000"/>
              </a:srgbClr>
            </a:outerShdw>
          </a:effectLst>
        </p:spPr>
        <p:txBody>
          <a:bodyPr/>
          <a:lstStyle/>
          <a:p>
            <a:endParaRPr lang="en-GB"/>
          </a:p>
        </p:txBody>
      </p:sp>
      <p:sp>
        <p:nvSpPr>
          <p:cNvPr id="5" name="Text 2"/>
          <p:cNvSpPr/>
          <p:nvPr/>
        </p:nvSpPr>
        <p:spPr>
          <a:xfrm>
            <a:off x="959167" y="5451038"/>
            <a:ext cx="139541" cy="333732"/>
          </a:xfrm>
          <a:prstGeom prst="rect">
            <a:avLst/>
          </a:prstGeom>
          <a:noFill/>
          <a:ln/>
        </p:spPr>
        <p:txBody>
          <a:bodyPr wrap="none" lIns="0" tIns="0" rIns="0" bIns="0" rtlCol="0" anchor="t"/>
          <a:lstStyle/>
          <a:p>
            <a:pPr marL="0" indent="0" algn="ctr">
              <a:lnSpc>
                <a:spcPts val="2600"/>
              </a:lnSpc>
              <a:buNone/>
            </a:pPr>
            <a:r>
              <a:rPr lang="en-US" sz="2600" b="1" dirty="0">
                <a:solidFill>
                  <a:srgbClr val="151617"/>
                </a:solidFill>
                <a:latin typeface="Montserrat Black" pitchFamily="34" charset="0"/>
                <a:ea typeface="Montserrat Black" pitchFamily="34" charset="-122"/>
                <a:cs typeface="Montserrat Black" pitchFamily="34" charset="-120"/>
              </a:rPr>
              <a:t>1</a:t>
            </a:r>
            <a:endParaRPr lang="en-US" sz="2600" dirty="0"/>
          </a:p>
        </p:txBody>
      </p:sp>
      <p:sp>
        <p:nvSpPr>
          <p:cNvPr id="6" name="Text 3"/>
          <p:cNvSpPr/>
          <p:nvPr/>
        </p:nvSpPr>
        <p:spPr>
          <a:xfrm>
            <a:off x="1501616" y="5367695"/>
            <a:ext cx="3486507" cy="695325"/>
          </a:xfrm>
          <a:prstGeom prst="rect">
            <a:avLst/>
          </a:prstGeom>
          <a:noFill/>
          <a:ln/>
        </p:spPr>
        <p:txBody>
          <a:bodyPr wrap="square" lIns="0" tIns="0" rIns="0" bIns="0" rtlCol="0" anchor="t"/>
          <a:lstStyle/>
          <a:p>
            <a:pPr marL="0" indent="0">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Diverse Language Backgrounds</a:t>
            </a:r>
            <a:endParaRPr lang="en-US" sz="2150" dirty="0"/>
          </a:p>
        </p:txBody>
      </p:sp>
      <p:sp>
        <p:nvSpPr>
          <p:cNvPr id="7" name="Text 4"/>
          <p:cNvSpPr/>
          <p:nvPr/>
        </p:nvSpPr>
        <p:spPr>
          <a:xfrm>
            <a:off x="1501616" y="6196489"/>
            <a:ext cx="3486507" cy="1423988"/>
          </a:xfrm>
          <a:prstGeom prst="rect">
            <a:avLst/>
          </a:prstGeom>
          <a:noFill/>
          <a:ln/>
        </p:spPr>
        <p:txBody>
          <a:bodyPr wrap="square" lIns="0" tIns="0" rIns="0" bIns="0" rtlCol="0" anchor="t"/>
          <a:lstStyle/>
          <a:p>
            <a:pPr marL="0" indent="0">
              <a:lnSpc>
                <a:spcPts val="2800"/>
              </a:lnSpc>
              <a:buNone/>
            </a:pPr>
            <a:r>
              <a:rPr lang="en-US" sz="1750" dirty="0">
                <a:solidFill>
                  <a:srgbClr val="151617"/>
                </a:solidFill>
                <a:latin typeface="Inconsolata" pitchFamily="34" charset="0"/>
                <a:ea typeface="Inconsolata" pitchFamily="34" charset="-122"/>
                <a:cs typeface="Inconsolata" pitchFamily="34" charset="-120"/>
              </a:rPr>
              <a:t>Students come from varied linguistic and cultural contexts, requiring personalized approaches.</a:t>
            </a:r>
            <a:endParaRPr lang="en-US" sz="1750" dirty="0"/>
          </a:p>
        </p:txBody>
      </p:sp>
      <p:sp>
        <p:nvSpPr>
          <p:cNvPr id="8" name="Shape 5"/>
          <p:cNvSpPr/>
          <p:nvPr/>
        </p:nvSpPr>
        <p:spPr>
          <a:xfrm>
            <a:off x="5210532" y="5367695"/>
            <a:ext cx="500539" cy="500539"/>
          </a:xfrm>
          <a:prstGeom prst="roundRect">
            <a:avLst>
              <a:gd name="adj" fmla="val 1827"/>
            </a:avLst>
          </a:prstGeom>
          <a:solidFill>
            <a:srgbClr val="F8ECE4"/>
          </a:solidFill>
          <a:ln w="7620">
            <a:solidFill>
              <a:srgbClr val="151617"/>
            </a:solidFill>
            <a:prstDash val="solid"/>
          </a:ln>
          <a:effectLst>
            <a:outerShdw dist="20320" dir="2700000" algn="bl" rotWithShape="0">
              <a:srgbClr val="151617">
                <a:alpha val="100000"/>
              </a:srgbClr>
            </a:outerShdw>
          </a:effectLst>
        </p:spPr>
        <p:txBody>
          <a:bodyPr/>
          <a:lstStyle/>
          <a:p>
            <a:endParaRPr lang="en-GB"/>
          </a:p>
        </p:txBody>
      </p:sp>
      <p:sp>
        <p:nvSpPr>
          <p:cNvPr id="9" name="Text 6"/>
          <p:cNvSpPr/>
          <p:nvPr/>
        </p:nvSpPr>
        <p:spPr>
          <a:xfrm>
            <a:off x="5359360" y="5451038"/>
            <a:ext cx="202883" cy="333732"/>
          </a:xfrm>
          <a:prstGeom prst="rect">
            <a:avLst/>
          </a:prstGeom>
          <a:noFill/>
          <a:ln/>
        </p:spPr>
        <p:txBody>
          <a:bodyPr wrap="none" lIns="0" tIns="0" rIns="0" bIns="0" rtlCol="0" anchor="t"/>
          <a:lstStyle/>
          <a:p>
            <a:pPr marL="0" indent="0" algn="ctr">
              <a:lnSpc>
                <a:spcPts val="2600"/>
              </a:lnSpc>
              <a:buNone/>
            </a:pPr>
            <a:r>
              <a:rPr lang="en-US" sz="2600" b="1" dirty="0">
                <a:solidFill>
                  <a:srgbClr val="151617"/>
                </a:solidFill>
                <a:latin typeface="Montserrat Black" pitchFamily="34" charset="0"/>
                <a:ea typeface="Montserrat Black" pitchFamily="34" charset="-122"/>
                <a:cs typeface="Montserrat Black" pitchFamily="34" charset="-120"/>
              </a:rPr>
              <a:t>2</a:t>
            </a:r>
            <a:endParaRPr lang="en-US" sz="2600" dirty="0"/>
          </a:p>
        </p:txBody>
      </p:sp>
      <p:sp>
        <p:nvSpPr>
          <p:cNvPr id="10" name="Text 7"/>
          <p:cNvSpPr/>
          <p:nvPr/>
        </p:nvSpPr>
        <p:spPr>
          <a:xfrm>
            <a:off x="5933480" y="5367695"/>
            <a:ext cx="3486507" cy="695325"/>
          </a:xfrm>
          <a:prstGeom prst="rect">
            <a:avLst/>
          </a:prstGeom>
          <a:noFill/>
          <a:ln/>
        </p:spPr>
        <p:txBody>
          <a:bodyPr wrap="square" lIns="0" tIns="0" rIns="0" bIns="0" rtlCol="0" anchor="t"/>
          <a:lstStyle/>
          <a:p>
            <a:pPr marL="0" indent="0">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Limited Classroom Time</a:t>
            </a:r>
            <a:endParaRPr lang="en-US" sz="2150" dirty="0"/>
          </a:p>
        </p:txBody>
      </p:sp>
      <p:sp>
        <p:nvSpPr>
          <p:cNvPr id="11" name="Text 8"/>
          <p:cNvSpPr/>
          <p:nvPr/>
        </p:nvSpPr>
        <p:spPr>
          <a:xfrm>
            <a:off x="5933480" y="6196489"/>
            <a:ext cx="3486507" cy="1423988"/>
          </a:xfrm>
          <a:prstGeom prst="rect">
            <a:avLst/>
          </a:prstGeom>
          <a:noFill/>
          <a:ln/>
        </p:spPr>
        <p:txBody>
          <a:bodyPr wrap="square" lIns="0" tIns="0" rIns="0" bIns="0" rtlCol="0" anchor="t"/>
          <a:lstStyle/>
          <a:p>
            <a:pPr marL="0" indent="0">
              <a:lnSpc>
                <a:spcPts val="2800"/>
              </a:lnSpc>
              <a:buNone/>
            </a:pPr>
            <a:r>
              <a:rPr lang="en-US" sz="1750" dirty="0">
                <a:solidFill>
                  <a:srgbClr val="151617"/>
                </a:solidFill>
                <a:latin typeface="Inconsolata" pitchFamily="34" charset="0"/>
                <a:ea typeface="Inconsolata" pitchFamily="34" charset="-122"/>
                <a:cs typeface="Inconsolata" pitchFamily="34" charset="-120"/>
              </a:rPr>
              <a:t>Traditional language courses often struggle to provide sufficient practice and engagement.</a:t>
            </a:r>
            <a:endParaRPr lang="en-US" sz="1750" dirty="0"/>
          </a:p>
        </p:txBody>
      </p:sp>
      <p:sp>
        <p:nvSpPr>
          <p:cNvPr id="12" name="Shape 9"/>
          <p:cNvSpPr/>
          <p:nvPr/>
        </p:nvSpPr>
        <p:spPr>
          <a:xfrm>
            <a:off x="9642396" y="5367695"/>
            <a:ext cx="500539" cy="500539"/>
          </a:xfrm>
          <a:prstGeom prst="roundRect">
            <a:avLst>
              <a:gd name="adj" fmla="val 1827"/>
            </a:avLst>
          </a:prstGeom>
          <a:solidFill>
            <a:srgbClr val="F8ECE4"/>
          </a:solidFill>
          <a:ln w="7620">
            <a:solidFill>
              <a:srgbClr val="151617"/>
            </a:solidFill>
            <a:prstDash val="solid"/>
          </a:ln>
          <a:effectLst>
            <a:outerShdw dist="20320" dir="2700000" algn="bl" rotWithShape="0">
              <a:srgbClr val="151617">
                <a:alpha val="100000"/>
              </a:srgbClr>
            </a:outerShdw>
          </a:effectLst>
        </p:spPr>
        <p:txBody>
          <a:bodyPr/>
          <a:lstStyle/>
          <a:p>
            <a:endParaRPr lang="en-GB"/>
          </a:p>
        </p:txBody>
      </p:sp>
      <p:sp>
        <p:nvSpPr>
          <p:cNvPr id="13" name="Text 10"/>
          <p:cNvSpPr/>
          <p:nvPr/>
        </p:nvSpPr>
        <p:spPr>
          <a:xfrm>
            <a:off x="9790152" y="5451038"/>
            <a:ext cx="204907" cy="333732"/>
          </a:xfrm>
          <a:prstGeom prst="rect">
            <a:avLst/>
          </a:prstGeom>
          <a:noFill/>
          <a:ln/>
        </p:spPr>
        <p:txBody>
          <a:bodyPr wrap="none" lIns="0" tIns="0" rIns="0" bIns="0" rtlCol="0" anchor="t"/>
          <a:lstStyle/>
          <a:p>
            <a:pPr marL="0" indent="0" algn="ctr">
              <a:lnSpc>
                <a:spcPts val="2600"/>
              </a:lnSpc>
              <a:buNone/>
            </a:pPr>
            <a:r>
              <a:rPr lang="en-US" sz="2600" b="1" dirty="0">
                <a:solidFill>
                  <a:srgbClr val="151617"/>
                </a:solidFill>
                <a:latin typeface="Montserrat Black" pitchFamily="34" charset="0"/>
                <a:ea typeface="Montserrat Black" pitchFamily="34" charset="-122"/>
                <a:cs typeface="Montserrat Black" pitchFamily="34" charset="-120"/>
              </a:rPr>
              <a:t>3</a:t>
            </a:r>
            <a:endParaRPr lang="en-US" sz="2600" dirty="0"/>
          </a:p>
        </p:txBody>
      </p:sp>
      <p:sp>
        <p:nvSpPr>
          <p:cNvPr id="14" name="Text 11"/>
          <p:cNvSpPr/>
          <p:nvPr/>
        </p:nvSpPr>
        <p:spPr>
          <a:xfrm>
            <a:off x="10365343" y="5367695"/>
            <a:ext cx="3486507" cy="695325"/>
          </a:xfrm>
          <a:prstGeom prst="rect">
            <a:avLst/>
          </a:prstGeom>
          <a:noFill/>
          <a:ln/>
        </p:spPr>
        <p:txBody>
          <a:bodyPr wrap="square" lIns="0" tIns="0" rIns="0" bIns="0" rtlCol="0" anchor="t"/>
          <a:lstStyle/>
          <a:p>
            <a:pPr marL="0" indent="0">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Engaging Digital Natives</a:t>
            </a:r>
            <a:endParaRPr lang="en-US" sz="2150" dirty="0"/>
          </a:p>
        </p:txBody>
      </p:sp>
      <p:sp>
        <p:nvSpPr>
          <p:cNvPr id="15" name="Text 12"/>
          <p:cNvSpPr/>
          <p:nvPr/>
        </p:nvSpPr>
        <p:spPr>
          <a:xfrm>
            <a:off x="10365343" y="6196489"/>
            <a:ext cx="3486507" cy="1067991"/>
          </a:xfrm>
          <a:prstGeom prst="rect">
            <a:avLst/>
          </a:prstGeom>
          <a:noFill/>
          <a:ln/>
        </p:spPr>
        <p:txBody>
          <a:bodyPr wrap="square" lIns="0" tIns="0" rIns="0" bIns="0" rtlCol="0" anchor="t"/>
          <a:lstStyle/>
          <a:p>
            <a:pPr marL="0" indent="0">
              <a:lnSpc>
                <a:spcPts val="2800"/>
              </a:lnSpc>
              <a:buNone/>
            </a:pPr>
            <a:r>
              <a:rPr lang="en-US" sz="1750" dirty="0">
                <a:solidFill>
                  <a:srgbClr val="151617"/>
                </a:solidFill>
                <a:latin typeface="Inconsolata" pitchFamily="34" charset="0"/>
                <a:ea typeface="Inconsolata" pitchFamily="34" charset="-122"/>
                <a:cs typeface="Inconsolata" pitchFamily="34" charset="-120"/>
              </a:rPr>
              <a:t>Tech-savvy students expect innovative, interactive learning experiences.</a:t>
            </a:r>
            <a:endParaRPr lang="en-US" sz="1750" dirty="0"/>
          </a:p>
        </p:txBody>
      </p:sp>
      <p:pic>
        <p:nvPicPr>
          <p:cNvPr id="17" name="Obraz 16" descr="Obraz zawierający Materiały biurowe, Sprzęt biurowy, osoba, gadżet&#10;&#10;Opis wygenerowany automatycznie">
            <a:extLst>
              <a:ext uri="{FF2B5EF4-FFF2-40B4-BE49-F238E27FC236}">
                <a16:creationId xmlns:a16="http://schemas.microsoft.com/office/drawing/2014/main" id="{8300FF97-CB2A-793C-09FE-C78AA8DFD74D}"/>
              </a:ext>
            </a:extLst>
          </p:cNvPr>
          <p:cNvPicPr>
            <a:picLocks noChangeAspect="1"/>
          </p:cNvPicPr>
          <p:nvPr/>
        </p:nvPicPr>
        <p:blipFill>
          <a:blip r:embed="rId3"/>
          <a:stretch>
            <a:fillRect/>
          </a:stretch>
        </p:blipFill>
        <p:spPr>
          <a:xfrm>
            <a:off x="778669" y="403622"/>
            <a:ext cx="4431863" cy="4431863"/>
          </a:xfrm>
          <a:prstGeom prst="rect">
            <a:avLst/>
          </a:prstGeom>
        </p:spPr>
      </p:pic>
      <p:sp>
        <p:nvSpPr>
          <p:cNvPr id="18" name="Trójkąt prostokątny 17">
            <a:extLst>
              <a:ext uri="{FF2B5EF4-FFF2-40B4-BE49-F238E27FC236}">
                <a16:creationId xmlns:a16="http://schemas.microsoft.com/office/drawing/2014/main" id="{661C9023-6656-5FB2-FD64-80624D934A5A}"/>
              </a:ext>
            </a:extLst>
          </p:cNvPr>
          <p:cNvSpPr>
            <a:spLocks noGrp="1" noRot="1" noMove="1" noResize="1" noEditPoints="1" noAdjustHandles="1" noChangeArrowheads="1" noChangeShapeType="1"/>
          </p:cNvSpPr>
          <p:nvPr/>
        </p:nvSpPr>
        <p:spPr>
          <a:xfrm rot="16200000">
            <a:off x="12218612" y="5858894"/>
            <a:ext cx="2239758" cy="2375065"/>
          </a:xfrm>
          <a:prstGeom prst="rtTriangle">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Obraz 1">
            <a:extLst>
              <a:ext uri="{FF2B5EF4-FFF2-40B4-BE49-F238E27FC236}">
                <a16:creationId xmlns:a16="http://schemas.microsoft.com/office/drawing/2014/main" id="{44CF4A95-DE94-F922-D3DB-59ECA0C465D7}"/>
              </a:ext>
            </a:extLst>
          </p:cNvPr>
          <p:cNvPicPr>
            <a:picLocks noChangeAspect="1"/>
          </p:cNvPicPr>
          <p:nvPr/>
        </p:nvPicPr>
        <p:blipFill>
          <a:blip r:embed="rId4"/>
          <a:stretch>
            <a:fillRect/>
          </a:stretch>
        </p:blipFill>
        <p:spPr>
          <a:xfrm>
            <a:off x="6447688" y="358738"/>
            <a:ext cx="920338" cy="920338"/>
          </a:xfrm>
          <a:prstGeom prst="rect">
            <a:avLst/>
          </a:prstGeom>
        </p:spPr>
      </p:pic>
      <p:pic>
        <p:nvPicPr>
          <p:cNvPr id="16" name="Obraz 15">
            <a:extLst>
              <a:ext uri="{FF2B5EF4-FFF2-40B4-BE49-F238E27FC236}">
                <a16:creationId xmlns:a16="http://schemas.microsoft.com/office/drawing/2014/main" id="{F84091E9-4EA8-4D1E-BF8E-7D8F07025454}"/>
              </a:ext>
            </a:extLst>
          </p:cNvPr>
          <p:cNvPicPr>
            <a:picLocks noChangeAspect="1"/>
          </p:cNvPicPr>
          <p:nvPr/>
        </p:nvPicPr>
        <p:blipFill>
          <a:blip r:embed="rId5"/>
          <a:stretch>
            <a:fillRect/>
          </a:stretch>
        </p:blipFill>
        <p:spPr>
          <a:xfrm>
            <a:off x="7602335" y="358738"/>
            <a:ext cx="2005693" cy="9165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Grp="1" noRot="1" noChangeAspect="1" noMove="1" noResize="1" noEditPoints="1" noAdjustHandles="1" noChangeArrowheads="1" noChangeShapeType="1" noCrop="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20090"/>
            <a:ext cx="7556421" cy="2126337"/>
          </a:xfrm>
          <a:prstGeom prst="rect">
            <a:avLst/>
          </a:prstGeom>
          <a:noFill/>
          <a:ln/>
        </p:spPr>
        <p:txBody>
          <a:bodyPr wrap="square" lIns="0" tIns="0" rIns="0" bIns="0" rtlCol="0" anchor="t"/>
          <a:lstStyle/>
          <a:p>
            <a:pPr marL="0" indent="0">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Overview of Digital Tools for Language Learning</a:t>
            </a:r>
            <a:endParaRPr lang="en-US" sz="4450" dirty="0"/>
          </a:p>
        </p:txBody>
      </p:sp>
      <p:sp>
        <p:nvSpPr>
          <p:cNvPr id="4" name="Shape 1"/>
          <p:cNvSpPr/>
          <p:nvPr/>
        </p:nvSpPr>
        <p:spPr>
          <a:xfrm>
            <a:off x="793790" y="3186589"/>
            <a:ext cx="3664863" cy="2410897"/>
          </a:xfrm>
          <a:prstGeom prst="roundRect">
            <a:avLst>
              <a:gd name="adj" fmla="val 379"/>
            </a:avLst>
          </a:prstGeom>
          <a:solidFill>
            <a:srgbClr val="F8ECE4"/>
          </a:solidFill>
          <a:ln w="7620">
            <a:solidFill>
              <a:srgbClr val="151617"/>
            </a:solidFill>
            <a:prstDash val="solid"/>
          </a:ln>
          <a:effectLst>
            <a:outerShdw dist="20320" dir="2700000" algn="bl" rotWithShape="0">
              <a:srgbClr val="151617">
                <a:alpha val="100000"/>
              </a:srgbClr>
            </a:outerShdw>
          </a:effectLst>
        </p:spPr>
        <p:txBody>
          <a:bodyPr/>
          <a:lstStyle/>
          <a:p>
            <a:endParaRPr lang="en-GB"/>
          </a:p>
        </p:txBody>
      </p:sp>
      <p:sp>
        <p:nvSpPr>
          <p:cNvPr id="5" name="Text 2"/>
          <p:cNvSpPr/>
          <p:nvPr/>
        </p:nvSpPr>
        <p:spPr>
          <a:xfrm>
            <a:off x="1028224" y="3421023"/>
            <a:ext cx="2905958" cy="354330"/>
          </a:xfrm>
          <a:prstGeom prst="rect">
            <a:avLst/>
          </a:prstGeom>
          <a:noFill/>
          <a:ln/>
        </p:spPr>
        <p:txBody>
          <a:bodyPr wrap="none" lIns="0" tIns="0" rIns="0" bIns="0" rtlCol="0" anchor="t"/>
          <a:lstStyle/>
          <a:p>
            <a:pPr marL="0" indent="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Virtual Classrooms</a:t>
            </a:r>
            <a:endParaRPr lang="en-US" sz="2200" dirty="0"/>
          </a:p>
        </p:txBody>
      </p:sp>
      <p:sp>
        <p:nvSpPr>
          <p:cNvPr id="6" name="Text 3"/>
          <p:cNvSpPr/>
          <p:nvPr/>
        </p:nvSpPr>
        <p:spPr>
          <a:xfrm>
            <a:off x="1028224" y="3911441"/>
            <a:ext cx="3195995" cy="1451610"/>
          </a:xfrm>
          <a:prstGeom prst="rect">
            <a:avLst/>
          </a:prstGeom>
          <a:noFill/>
          <a:ln/>
        </p:spPr>
        <p:txBody>
          <a:bodyPr wrap="square" lIns="0" tIns="0" rIns="0" bIns="0" rtlCol="0" anchor="t"/>
          <a:lstStyle/>
          <a:p>
            <a:pPr marL="0" indent="0">
              <a:lnSpc>
                <a:spcPts val="2850"/>
              </a:lnSpc>
              <a:buNone/>
            </a:pPr>
            <a:r>
              <a:rPr lang="en-US" sz="1750" dirty="0">
                <a:solidFill>
                  <a:srgbClr val="151617"/>
                </a:solidFill>
                <a:latin typeface="Inconsolata" pitchFamily="34" charset="0"/>
                <a:ea typeface="Inconsolata" pitchFamily="34" charset="-122"/>
                <a:cs typeface="Inconsolata" pitchFamily="34" charset="-120"/>
              </a:rPr>
              <a:t>Enabling real-time, interactive lessons with native speakers and classmates.</a:t>
            </a:r>
            <a:endParaRPr lang="en-US" sz="1750" dirty="0"/>
          </a:p>
        </p:txBody>
      </p:sp>
      <p:sp>
        <p:nvSpPr>
          <p:cNvPr id="7" name="Shape 4"/>
          <p:cNvSpPr/>
          <p:nvPr/>
        </p:nvSpPr>
        <p:spPr>
          <a:xfrm>
            <a:off x="4685467" y="3186589"/>
            <a:ext cx="3664863" cy="2410897"/>
          </a:xfrm>
          <a:prstGeom prst="roundRect">
            <a:avLst>
              <a:gd name="adj" fmla="val 379"/>
            </a:avLst>
          </a:prstGeom>
          <a:solidFill>
            <a:srgbClr val="F8ECE4"/>
          </a:solidFill>
          <a:ln w="7620">
            <a:solidFill>
              <a:srgbClr val="151617"/>
            </a:solidFill>
            <a:prstDash val="solid"/>
          </a:ln>
          <a:effectLst>
            <a:outerShdw dist="20320" dir="2700000" algn="bl" rotWithShape="0">
              <a:srgbClr val="151617">
                <a:alpha val="100000"/>
              </a:srgbClr>
            </a:outerShdw>
          </a:effectLst>
        </p:spPr>
        <p:txBody>
          <a:bodyPr/>
          <a:lstStyle/>
          <a:p>
            <a:endParaRPr lang="en-GB"/>
          </a:p>
        </p:txBody>
      </p:sp>
      <p:sp>
        <p:nvSpPr>
          <p:cNvPr id="8" name="Text 5"/>
          <p:cNvSpPr/>
          <p:nvPr/>
        </p:nvSpPr>
        <p:spPr>
          <a:xfrm>
            <a:off x="4919901" y="3421023"/>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Language Apps</a:t>
            </a:r>
            <a:endParaRPr lang="en-US" sz="2200" dirty="0"/>
          </a:p>
        </p:txBody>
      </p:sp>
      <p:sp>
        <p:nvSpPr>
          <p:cNvPr id="9" name="Text 6"/>
          <p:cNvSpPr/>
          <p:nvPr/>
        </p:nvSpPr>
        <p:spPr>
          <a:xfrm>
            <a:off x="4919901" y="3911441"/>
            <a:ext cx="3195995" cy="1088708"/>
          </a:xfrm>
          <a:prstGeom prst="rect">
            <a:avLst/>
          </a:prstGeom>
          <a:noFill/>
          <a:ln/>
        </p:spPr>
        <p:txBody>
          <a:bodyPr wrap="square" lIns="0" tIns="0" rIns="0" bIns="0" rtlCol="0" anchor="t"/>
          <a:lstStyle/>
          <a:p>
            <a:pPr marL="0" indent="0">
              <a:lnSpc>
                <a:spcPts val="2850"/>
              </a:lnSpc>
              <a:buNone/>
            </a:pPr>
            <a:r>
              <a:rPr lang="en-US" sz="1750" dirty="0">
                <a:solidFill>
                  <a:srgbClr val="151617"/>
                </a:solidFill>
                <a:latin typeface="Inconsolata" pitchFamily="34" charset="0"/>
                <a:ea typeface="Inconsolata" pitchFamily="34" charset="-122"/>
                <a:cs typeface="Inconsolata" pitchFamily="34" charset="-120"/>
              </a:rPr>
              <a:t>Providing personalized, gamified language practice on-the-go.</a:t>
            </a:r>
            <a:endParaRPr lang="en-US" sz="1750" dirty="0"/>
          </a:p>
        </p:txBody>
      </p:sp>
      <p:sp>
        <p:nvSpPr>
          <p:cNvPr id="10" name="Shape 7"/>
          <p:cNvSpPr/>
          <p:nvPr/>
        </p:nvSpPr>
        <p:spPr>
          <a:xfrm>
            <a:off x="793790" y="5824299"/>
            <a:ext cx="7556421" cy="1685092"/>
          </a:xfrm>
          <a:prstGeom prst="roundRect">
            <a:avLst>
              <a:gd name="adj" fmla="val 543"/>
            </a:avLst>
          </a:prstGeom>
          <a:solidFill>
            <a:srgbClr val="F8ECE4"/>
          </a:solidFill>
          <a:ln w="7620">
            <a:solidFill>
              <a:srgbClr val="151617"/>
            </a:solidFill>
            <a:prstDash val="solid"/>
          </a:ln>
          <a:effectLst>
            <a:outerShdw dist="20320" dir="2700000" algn="bl" rotWithShape="0">
              <a:srgbClr val="151617">
                <a:alpha val="100000"/>
              </a:srgbClr>
            </a:outerShdw>
          </a:effectLst>
        </p:spPr>
        <p:txBody>
          <a:bodyPr/>
          <a:lstStyle/>
          <a:p>
            <a:endParaRPr lang="en-GB"/>
          </a:p>
        </p:txBody>
      </p:sp>
      <p:sp>
        <p:nvSpPr>
          <p:cNvPr id="11" name="Text 8"/>
          <p:cNvSpPr/>
          <p:nvPr/>
        </p:nvSpPr>
        <p:spPr>
          <a:xfrm>
            <a:off x="1028224" y="6058733"/>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Online Tutorials</a:t>
            </a:r>
            <a:endParaRPr lang="en-US" sz="2200" dirty="0"/>
          </a:p>
        </p:txBody>
      </p:sp>
      <p:sp>
        <p:nvSpPr>
          <p:cNvPr id="12" name="Text 9"/>
          <p:cNvSpPr/>
          <p:nvPr/>
        </p:nvSpPr>
        <p:spPr>
          <a:xfrm>
            <a:off x="1028224" y="6549152"/>
            <a:ext cx="7087553" cy="725805"/>
          </a:xfrm>
          <a:prstGeom prst="rect">
            <a:avLst/>
          </a:prstGeom>
          <a:noFill/>
          <a:ln/>
        </p:spPr>
        <p:txBody>
          <a:bodyPr wrap="square" lIns="0" tIns="0" rIns="0" bIns="0" rtlCol="0" anchor="t"/>
          <a:lstStyle/>
          <a:p>
            <a:pPr marL="0" indent="0">
              <a:lnSpc>
                <a:spcPts val="2850"/>
              </a:lnSpc>
              <a:buNone/>
            </a:pPr>
            <a:r>
              <a:rPr lang="en-US" sz="1750" dirty="0">
                <a:solidFill>
                  <a:srgbClr val="151617"/>
                </a:solidFill>
                <a:latin typeface="Inconsolata" pitchFamily="34" charset="0"/>
                <a:ea typeface="Inconsolata" pitchFamily="34" charset="-122"/>
                <a:cs typeface="Inconsolata" pitchFamily="34" charset="-120"/>
              </a:rPr>
              <a:t>Offering self-paced, multimedia-rich lessons for independent study.</a:t>
            </a:r>
            <a:endParaRPr lang="en-US" sz="1750" dirty="0"/>
          </a:p>
        </p:txBody>
      </p:sp>
      <p:pic>
        <p:nvPicPr>
          <p:cNvPr id="13" name="Obraz 12">
            <a:extLst>
              <a:ext uri="{FF2B5EF4-FFF2-40B4-BE49-F238E27FC236}">
                <a16:creationId xmlns:a16="http://schemas.microsoft.com/office/drawing/2014/main" id="{6324DFBC-5EB1-5B9B-1B07-A93C2709874F}"/>
              </a:ext>
            </a:extLst>
          </p:cNvPr>
          <p:cNvPicPr>
            <a:picLocks noChangeAspect="1"/>
          </p:cNvPicPr>
          <p:nvPr/>
        </p:nvPicPr>
        <p:blipFill>
          <a:blip r:embed="rId4"/>
          <a:stretch>
            <a:fillRect/>
          </a:stretch>
        </p:blipFill>
        <p:spPr>
          <a:xfrm>
            <a:off x="7366599" y="460169"/>
            <a:ext cx="920338" cy="920338"/>
          </a:xfrm>
          <a:prstGeom prst="rect">
            <a:avLst/>
          </a:prstGeom>
        </p:spPr>
      </p:pic>
      <p:pic>
        <p:nvPicPr>
          <p:cNvPr id="14" name="Obraz 13">
            <a:extLst>
              <a:ext uri="{FF2B5EF4-FFF2-40B4-BE49-F238E27FC236}">
                <a16:creationId xmlns:a16="http://schemas.microsoft.com/office/drawing/2014/main" id="{BE248B70-E7C4-8B74-61F1-75579801AFFE}"/>
              </a:ext>
            </a:extLst>
          </p:cNvPr>
          <p:cNvPicPr>
            <a:picLocks noChangeAspect="1"/>
          </p:cNvPicPr>
          <p:nvPr/>
        </p:nvPicPr>
        <p:blipFill>
          <a:blip r:embed="rId5"/>
          <a:stretch>
            <a:fillRect/>
          </a:stretch>
        </p:blipFill>
        <p:spPr>
          <a:xfrm>
            <a:off x="8561491" y="460169"/>
            <a:ext cx="2005693" cy="9165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0" name="Trójkąt prostokątny 19">
            <a:extLst>
              <a:ext uri="{FF2B5EF4-FFF2-40B4-BE49-F238E27FC236}">
                <a16:creationId xmlns:a16="http://schemas.microsoft.com/office/drawing/2014/main" id="{69F96FB6-EDEA-7AD1-B45B-543AD07BDB6C}"/>
              </a:ext>
            </a:extLst>
          </p:cNvPr>
          <p:cNvSpPr>
            <a:spLocks noGrp="1" noRot="1" noMove="1" noResize="1" noEditPoints="1" noAdjustHandles="1" noChangeArrowheads="1" noChangeShapeType="1"/>
          </p:cNvSpPr>
          <p:nvPr/>
        </p:nvSpPr>
        <p:spPr>
          <a:xfrm rot="16200000">
            <a:off x="12204238" y="5770813"/>
            <a:ext cx="2239758" cy="2375065"/>
          </a:xfrm>
          <a:prstGeom prst="rtTriangle">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0"/>
          <p:cNvSpPr/>
          <p:nvPr/>
        </p:nvSpPr>
        <p:spPr>
          <a:xfrm>
            <a:off x="6170295" y="537329"/>
            <a:ext cx="7776210" cy="1221105"/>
          </a:xfrm>
          <a:prstGeom prst="rect">
            <a:avLst/>
          </a:prstGeom>
          <a:noFill/>
          <a:ln/>
        </p:spPr>
        <p:txBody>
          <a:bodyPr wrap="square" lIns="0" tIns="0" rIns="0" bIns="0" rtlCol="0" anchor="t"/>
          <a:lstStyle/>
          <a:p>
            <a:pPr marL="0" indent="0">
              <a:lnSpc>
                <a:spcPts val="4800"/>
              </a:lnSpc>
              <a:buNone/>
            </a:pPr>
            <a:r>
              <a:rPr lang="en-US" sz="3800" b="1" dirty="0">
                <a:solidFill>
                  <a:srgbClr val="151617"/>
                </a:solidFill>
                <a:latin typeface="Montserrat Black" pitchFamily="34" charset="0"/>
                <a:ea typeface="Montserrat Black" pitchFamily="34" charset="-122"/>
                <a:cs typeface="Montserrat Black" pitchFamily="34" charset="-120"/>
              </a:rPr>
              <a:t>Examples of Effective Digital Tools</a:t>
            </a:r>
            <a:endParaRPr lang="en-US" sz="3800" dirty="0"/>
          </a:p>
        </p:txBody>
      </p:sp>
      <p:sp>
        <p:nvSpPr>
          <p:cNvPr id="4" name="Shape 1"/>
          <p:cNvSpPr/>
          <p:nvPr/>
        </p:nvSpPr>
        <p:spPr>
          <a:xfrm>
            <a:off x="6451878" y="2051447"/>
            <a:ext cx="22860" cy="5643563"/>
          </a:xfrm>
          <a:prstGeom prst="roundRect">
            <a:avLst>
              <a:gd name="adj" fmla="val 40000"/>
            </a:avLst>
          </a:prstGeom>
          <a:solidFill>
            <a:srgbClr val="000000">
              <a:alpha val="8000"/>
            </a:srgbClr>
          </a:solidFill>
          <a:ln/>
        </p:spPr>
        <p:txBody>
          <a:bodyPr/>
          <a:lstStyle/>
          <a:p>
            <a:endParaRPr lang="en-GB"/>
          </a:p>
        </p:txBody>
      </p:sp>
      <p:sp>
        <p:nvSpPr>
          <p:cNvPr id="5" name="Shape 2"/>
          <p:cNvSpPr/>
          <p:nvPr/>
        </p:nvSpPr>
        <p:spPr>
          <a:xfrm>
            <a:off x="6660237" y="2479596"/>
            <a:ext cx="683895" cy="22860"/>
          </a:xfrm>
          <a:prstGeom prst="roundRect">
            <a:avLst>
              <a:gd name="adj" fmla="val 40000"/>
            </a:avLst>
          </a:prstGeom>
          <a:solidFill>
            <a:srgbClr val="151617"/>
          </a:solidFill>
          <a:ln/>
        </p:spPr>
        <p:txBody>
          <a:bodyPr/>
          <a:lstStyle/>
          <a:p>
            <a:endParaRPr lang="en-GB"/>
          </a:p>
        </p:txBody>
      </p:sp>
      <p:sp>
        <p:nvSpPr>
          <p:cNvPr id="6" name="Shape 3"/>
          <p:cNvSpPr/>
          <p:nvPr/>
        </p:nvSpPr>
        <p:spPr>
          <a:xfrm>
            <a:off x="6243518" y="2271236"/>
            <a:ext cx="439579" cy="439579"/>
          </a:xfrm>
          <a:prstGeom prst="roundRect">
            <a:avLst>
              <a:gd name="adj" fmla="val 2080"/>
            </a:avLst>
          </a:prstGeom>
          <a:solidFill>
            <a:srgbClr val="F8ECE4"/>
          </a:solidFill>
          <a:ln w="7620">
            <a:solidFill>
              <a:srgbClr val="151617"/>
            </a:solidFill>
            <a:prstDash val="solid"/>
          </a:ln>
          <a:effectLst>
            <a:outerShdw dist="17780" dir="2700000" algn="bl" rotWithShape="0">
              <a:srgbClr val="151617">
                <a:alpha val="100000"/>
              </a:srgbClr>
            </a:outerShdw>
          </a:effectLst>
        </p:spPr>
        <p:txBody>
          <a:bodyPr/>
          <a:lstStyle/>
          <a:p>
            <a:endParaRPr lang="en-GB"/>
          </a:p>
        </p:txBody>
      </p:sp>
      <p:sp>
        <p:nvSpPr>
          <p:cNvPr id="7" name="Text 4"/>
          <p:cNvSpPr/>
          <p:nvPr/>
        </p:nvSpPr>
        <p:spPr>
          <a:xfrm>
            <a:off x="6401991" y="2344460"/>
            <a:ext cx="122515" cy="293132"/>
          </a:xfrm>
          <a:prstGeom prst="rect">
            <a:avLst/>
          </a:prstGeom>
          <a:noFill/>
          <a:ln/>
        </p:spPr>
        <p:txBody>
          <a:bodyPr wrap="none" lIns="0" tIns="0" rIns="0" bIns="0" rtlCol="0" anchor="t"/>
          <a:lstStyle/>
          <a:p>
            <a:pPr marL="0" indent="0" algn="ctr">
              <a:lnSpc>
                <a:spcPts val="2300"/>
              </a:lnSpc>
              <a:buNone/>
            </a:pPr>
            <a:r>
              <a:rPr lang="en-US" sz="2300" b="1" dirty="0">
                <a:solidFill>
                  <a:srgbClr val="151617"/>
                </a:solidFill>
                <a:latin typeface="Montserrat Black" pitchFamily="34" charset="0"/>
                <a:ea typeface="Montserrat Black" pitchFamily="34" charset="-122"/>
                <a:cs typeface="Montserrat Black" pitchFamily="34" charset="-120"/>
              </a:rPr>
              <a:t>1</a:t>
            </a:r>
            <a:endParaRPr lang="en-US" sz="2300" dirty="0"/>
          </a:p>
        </p:txBody>
      </p:sp>
      <p:sp>
        <p:nvSpPr>
          <p:cNvPr id="8" name="Text 5"/>
          <p:cNvSpPr/>
          <p:nvPr/>
        </p:nvSpPr>
        <p:spPr>
          <a:xfrm>
            <a:off x="7537966" y="2246828"/>
            <a:ext cx="2504242" cy="305395"/>
          </a:xfrm>
          <a:prstGeom prst="rect">
            <a:avLst/>
          </a:prstGeom>
          <a:noFill/>
          <a:ln/>
        </p:spPr>
        <p:txBody>
          <a:bodyPr wrap="none" lIns="0" tIns="0" rIns="0" bIns="0" rtlCol="0" anchor="t"/>
          <a:lstStyle/>
          <a:p>
            <a:pPr marL="0" indent="0" algn="l">
              <a:lnSpc>
                <a:spcPts val="2400"/>
              </a:lnSpc>
              <a:buNone/>
            </a:pPr>
            <a:r>
              <a:rPr lang="en-US" sz="1900" b="1" dirty="0">
                <a:solidFill>
                  <a:srgbClr val="151617"/>
                </a:solidFill>
                <a:latin typeface="Montserrat Black" pitchFamily="34" charset="0"/>
                <a:ea typeface="Montserrat Black" pitchFamily="34" charset="-122"/>
                <a:cs typeface="Montserrat Black" pitchFamily="34" charset="-120"/>
              </a:rPr>
              <a:t>Virtual Classrooms</a:t>
            </a:r>
            <a:endParaRPr lang="en-US" sz="1900" dirty="0"/>
          </a:p>
        </p:txBody>
      </p:sp>
      <p:sp>
        <p:nvSpPr>
          <p:cNvPr id="9" name="Text 6"/>
          <p:cNvSpPr/>
          <p:nvPr/>
        </p:nvSpPr>
        <p:spPr>
          <a:xfrm>
            <a:off x="7537966" y="2669381"/>
            <a:ext cx="6408539" cy="937617"/>
          </a:xfrm>
          <a:prstGeom prst="rect">
            <a:avLst/>
          </a:prstGeom>
          <a:noFill/>
          <a:ln/>
        </p:spPr>
        <p:txBody>
          <a:bodyPr wrap="square" lIns="0" tIns="0" rIns="0" bIns="0" rtlCol="0" anchor="t"/>
          <a:lstStyle/>
          <a:p>
            <a:pPr marL="0" indent="0" algn="l">
              <a:lnSpc>
                <a:spcPts val="2450"/>
              </a:lnSpc>
              <a:buNone/>
            </a:pPr>
            <a:r>
              <a:rPr lang="en-US" sz="1500" dirty="0">
                <a:solidFill>
                  <a:srgbClr val="151617"/>
                </a:solidFill>
                <a:latin typeface="Inconsolata" pitchFamily="34" charset="0"/>
                <a:ea typeface="Inconsolata" pitchFamily="34" charset="-122"/>
                <a:cs typeface="Inconsolata" pitchFamily="34" charset="-120"/>
              </a:rPr>
              <a:t>Platforms like Zoom or Microsoft Teams enable live, interactive language lessons with shared whiteboards, breakout rooms, and multimedia content.</a:t>
            </a:r>
            <a:endParaRPr lang="en-US" sz="1500" dirty="0"/>
          </a:p>
        </p:txBody>
      </p:sp>
      <p:sp>
        <p:nvSpPr>
          <p:cNvPr id="10" name="Shape 7"/>
          <p:cNvSpPr/>
          <p:nvPr/>
        </p:nvSpPr>
        <p:spPr>
          <a:xfrm>
            <a:off x="6660237" y="4425910"/>
            <a:ext cx="683895" cy="22860"/>
          </a:xfrm>
          <a:prstGeom prst="roundRect">
            <a:avLst>
              <a:gd name="adj" fmla="val 40000"/>
            </a:avLst>
          </a:prstGeom>
          <a:solidFill>
            <a:srgbClr val="151617"/>
          </a:solidFill>
          <a:ln/>
        </p:spPr>
        <p:txBody>
          <a:bodyPr/>
          <a:lstStyle/>
          <a:p>
            <a:endParaRPr lang="en-GB"/>
          </a:p>
        </p:txBody>
      </p:sp>
      <p:sp>
        <p:nvSpPr>
          <p:cNvPr id="11" name="Shape 8"/>
          <p:cNvSpPr/>
          <p:nvPr/>
        </p:nvSpPr>
        <p:spPr>
          <a:xfrm>
            <a:off x="6243518" y="4217551"/>
            <a:ext cx="439579" cy="439579"/>
          </a:xfrm>
          <a:prstGeom prst="roundRect">
            <a:avLst>
              <a:gd name="adj" fmla="val 2080"/>
            </a:avLst>
          </a:prstGeom>
          <a:solidFill>
            <a:srgbClr val="F8ECE4"/>
          </a:solidFill>
          <a:ln w="7620">
            <a:solidFill>
              <a:srgbClr val="151617"/>
            </a:solidFill>
            <a:prstDash val="solid"/>
          </a:ln>
          <a:effectLst>
            <a:outerShdw dist="17780" dir="2700000" algn="bl" rotWithShape="0">
              <a:srgbClr val="151617">
                <a:alpha val="100000"/>
              </a:srgbClr>
            </a:outerShdw>
          </a:effectLst>
        </p:spPr>
        <p:txBody>
          <a:bodyPr/>
          <a:lstStyle/>
          <a:p>
            <a:endParaRPr lang="en-GB"/>
          </a:p>
        </p:txBody>
      </p:sp>
      <p:sp>
        <p:nvSpPr>
          <p:cNvPr id="12" name="Text 9"/>
          <p:cNvSpPr/>
          <p:nvPr/>
        </p:nvSpPr>
        <p:spPr>
          <a:xfrm>
            <a:off x="6374130" y="4290774"/>
            <a:ext cx="178237" cy="293132"/>
          </a:xfrm>
          <a:prstGeom prst="rect">
            <a:avLst/>
          </a:prstGeom>
          <a:noFill/>
          <a:ln/>
        </p:spPr>
        <p:txBody>
          <a:bodyPr wrap="none" lIns="0" tIns="0" rIns="0" bIns="0" rtlCol="0" anchor="t"/>
          <a:lstStyle/>
          <a:p>
            <a:pPr marL="0" indent="0" algn="ctr">
              <a:lnSpc>
                <a:spcPts val="2300"/>
              </a:lnSpc>
              <a:buNone/>
            </a:pPr>
            <a:r>
              <a:rPr lang="en-US" sz="2300" b="1" dirty="0">
                <a:solidFill>
                  <a:srgbClr val="151617"/>
                </a:solidFill>
                <a:latin typeface="Montserrat Black" pitchFamily="34" charset="0"/>
                <a:ea typeface="Montserrat Black" pitchFamily="34" charset="-122"/>
                <a:cs typeface="Montserrat Black" pitchFamily="34" charset="-120"/>
              </a:rPr>
              <a:t>2</a:t>
            </a:r>
            <a:endParaRPr lang="en-US" sz="2300" dirty="0"/>
          </a:p>
        </p:txBody>
      </p:sp>
      <p:sp>
        <p:nvSpPr>
          <p:cNvPr id="13" name="Text 10"/>
          <p:cNvSpPr/>
          <p:nvPr/>
        </p:nvSpPr>
        <p:spPr>
          <a:xfrm>
            <a:off x="7537966" y="4193143"/>
            <a:ext cx="2442567" cy="305395"/>
          </a:xfrm>
          <a:prstGeom prst="rect">
            <a:avLst/>
          </a:prstGeom>
          <a:noFill/>
          <a:ln/>
        </p:spPr>
        <p:txBody>
          <a:bodyPr wrap="none" lIns="0" tIns="0" rIns="0" bIns="0" rtlCol="0" anchor="t"/>
          <a:lstStyle/>
          <a:p>
            <a:pPr marL="0" indent="0" algn="l">
              <a:lnSpc>
                <a:spcPts val="2400"/>
              </a:lnSpc>
              <a:buNone/>
            </a:pPr>
            <a:r>
              <a:rPr lang="en-US" sz="1900" b="1" dirty="0">
                <a:solidFill>
                  <a:srgbClr val="151617"/>
                </a:solidFill>
                <a:latin typeface="Montserrat Black" pitchFamily="34" charset="0"/>
                <a:ea typeface="Montserrat Black" pitchFamily="34" charset="-122"/>
                <a:cs typeface="Montserrat Black" pitchFamily="34" charset="-120"/>
              </a:rPr>
              <a:t>Language Apps</a:t>
            </a:r>
            <a:endParaRPr lang="en-US" sz="1900" dirty="0"/>
          </a:p>
        </p:txBody>
      </p:sp>
      <p:sp>
        <p:nvSpPr>
          <p:cNvPr id="14" name="Text 11"/>
          <p:cNvSpPr/>
          <p:nvPr/>
        </p:nvSpPr>
        <p:spPr>
          <a:xfrm>
            <a:off x="7537966" y="4615696"/>
            <a:ext cx="6408539" cy="937617"/>
          </a:xfrm>
          <a:prstGeom prst="rect">
            <a:avLst/>
          </a:prstGeom>
          <a:noFill/>
          <a:ln/>
        </p:spPr>
        <p:txBody>
          <a:bodyPr wrap="square" lIns="0" tIns="0" rIns="0" bIns="0" rtlCol="0" anchor="t"/>
          <a:lstStyle/>
          <a:p>
            <a:pPr marL="0" indent="0" algn="l">
              <a:lnSpc>
                <a:spcPts val="2450"/>
              </a:lnSpc>
              <a:buNone/>
            </a:pPr>
            <a:r>
              <a:rPr lang="en-US" sz="1500" dirty="0">
                <a:solidFill>
                  <a:srgbClr val="151617"/>
                </a:solidFill>
                <a:latin typeface="Inconsolata" pitchFamily="34" charset="0"/>
                <a:ea typeface="Inconsolata" pitchFamily="34" charset="-122"/>
                <a:cs typeface="Inconsolata" pitchFamily="34" charset="-120"/>
              </a:rPr>
              <a:t>Apps like Duolingo, Babbel, and Rosetta Stone provide personalized, gamified language practice with speech recognition and adaptive learning algorithms.</a:t>
            </a:r>
            <a:endParaRPr lang="en-US" sz="1500" dirty="0"/>
          </a:p>
        </p:txBody>
      </p:sp>
      <p:sp>
        <p:nvSpPr>
          <p:cNvPr id="15" name="Shape 12"/>
          <p:cNvSpPr/>
          <p:nvPr/>
        </p:nvSpPr>
        <p:spPr>
          <a:xfrm>
            <a:off x="6660237" y="6372225"/>
            <a:ext cx="683895" cy="22860"/>
          </a:xfrm>
          <a:prstGeom prst="roundRect">
            <a:avLst>
              <a:gd name="adj" fmla="val 40000"/>
            </a:avLst>
          </a:prstGeom>
          <a:solidFill>
            <a:srgbClr val="151617"/>
          </a:solidFill>
          <a:ln/>
        </p:spPr>
        <p:txBody>
          <a:bodyPr/>
          <a:lstStyle/>
          <a:p>
            <a:endParaRPr lang="en-GB"/>
          </a:p>
        </p:txBody>
      </p:sp>
      <p:sp>
        <p:nvSpPr>
          <p:cNvPr id="16" name="Shape 13"/>
          <p:cNvSpPr/>
          <p:nvPr/>
        </p:nvSpPr>
        <p:spPr>
          <a:xfrm>
            <a:off x="6243518" y="6163866"/>
            <a:ext cx="439579" cy="439579"/>
          </a:xfrm>
          <a:prstGeom prst="roundRect">
            <a:avLst>
              <a:gd name="adj" fmla="val 2080"/>
            </a:avLst>
          </a:prstGeom>
          <a:solidFill>
            <a:srgbClr val="F8ECE4"/>
          </a:solidFill>
          <a:ln w="7620">
            <a:solidFill>
              <a:srgbClr val="151617"/>
            </a:solidFill>
            <a:prstDash val="solid"/>
          </a:ln>
          <a:effectLst>
            <a:outerShdw dist="17780" dir="2700000" algn="bl" rotWithShape="0">
              <a:srgbClr val="151617">
                <a:alpha val="100000"/>
              </a:srgbClr>
            </a:outerShdw>
          </a:effectLst>
        </p:spPr>
        <p:txBody>
          <a:bodyPr/>
          <a:lstStyle/>
          <a:p>
            <a:endParaRPr lang="en-GB"/>
          </a:p>
        </p:txBody>
      </p:sp>
      <p:sp>
        <p:nvSpPr>
          <p:cNvPr id="17" name="Text 14"/>
          <p:cNvSpPr/>
          <p:nvPr/>
        </p:nvSpPr>
        <p:spPr>
          <a:xfrm>
            <a:off x="6373297" y="6237089"/>
            <a:ext cx="180023" cy="293132"/>
          </a:xfrm>
          <a:prstGeom prst="rect">
            <a:avLst/>
          </a:prstGeom>
          <a:noFill/>
          <a:ln/>
        </p:spPr>
        <p:txBody>
          <a:bodyPr wrap="none" lIns="0" tIns="0" rIns="0" bIns="0" rtlCol="0" anchor="t"/>
          <a:lstStyle/>
          <a:p>
            <a:pPr marL="0" indent="0" algn="ctr">
              <a:lnSpc>
                <a:spcPts val="2300"/>
              </a:lnSpc>
              <a:buNone/>
            </a:pPr>
            <a:r>
              <a:rPr lang="en-US" sz="2300" b="1" dirty="0">
                <a:solidFill>
                  <a:srgbClr val="151617"/>
                </a:solidFill>
                <a:latin typeface="Montserrat Black" pitchFamily="34" charset="0"/>
                <a:ea typeface="Montserrat Black" pitchFamily="34" charset="-122"/>
                <a:cs typeface="Montserrat Black" pitchFamily="34" charset="-120"/>
              </a:rPr>
              <a:t>3</a:t>
            </a:r>
            <a:endParaRPr lang="en-US" sz="2300" dirty="0"/>
          </a:p>
        </p:txBody>
      </p:sp>
      <p:sp>
        <p:nvSpPr>
          <p:cNvPr id="18" name="Text 15"/>
          <p:cNvSpPr/>
          <p:nvPr/>
        </p:nvSpPr>
        <p:spPr>
          <a:xfrm>
            <a:off x="7537966" y="6139458"/>
            <a:ext cx="2442567" cy="305395"/>
          </a:xfrm>
          <a:prstGeom prst="rect">
            <a:avLst/>
          </a:prstGeom>
          <a:noFill/>
          <a:ln/>
        </p:spPr>
        <p:txBody>
          <a:bodyPr wrap="none" lIns="0" tIns="0" rIns="0" bIns="0" rtlCol="0" anchor="t"/>
          <a:lstStyle/>
          <a:p>
            <a:pPr marL="0" indent="0" algn="l">
              <a:lnSpc>
                <a:spcPts val="2400"/>
              </a:lnSpc>
              <a:buNone/>
            </a:pPr>
            <a:r>
              <a:rPr lang="en-US" sz="1900" b="1" dirty="0">
                <a:solidFill>
                  <a:srgbClr val="151617"/>
                </a:solidFill>
                <a:latin typeface="Montserrat Black" pitchFamily="34" charset="0"/>
                <a:ea typeface="Montserrat Black" pitchFamily="34" charset="-122"/>
                <a:cs typeface="Montserrat Black" pitchFamily="34" charset="-120"/>
              </a:rPr>
              <a:t>Online Tutorials</a:t>
            </a:r>
            <a:endParaRPr lang="en-US" sz="1900" dirty="0"/>
          </a:p>
        </p:txBody>
      </p:sp>
      <p:sp>
        <p:nvSpPr>
          <p:cNvPr id="19" name="Text 16"/>
          <p:cNvSpPr/>
          <p:nvPr/>
        </p:nvSpPr>
        <p:spPr>
          <a:xfrm>
            <a:off x="7537966" y="6562011"/>
            <a:ext cx="6408539" cy="937617"/>
          </a:xfrm>
          <a:prstGeom prst="rect">
            <a:avLst/>
          </a:prstGeom>
          <a:noFill/>
          <a:ln/>
        </p:spPr>
        <p:txBody>
          <a:bodyPr wrap="square" lIns="0" tIns="0" rIns="0" bIns="0" rtlCol="0" anchor="t"/>
          <a:lstStyle/>
          <a:p>
            <a:pPr marL="0" indent="0" algn="l">
              <a:lnSpc>
                <a:spcPts val="2450"/>
              </a:lnSpc>
              <a:buNone/>
            </a:pPr>
            <a:r>
              <a:rPr lang="en-US" sz="1500" dirty="0">
                <a:solidFill>
                  <a:srgbClr val="151617"/>
                </a:solidFill>
                <a:latin typeface="Inconsolata" pitchFamily="34" charset="0"/>
                <a:ea typeface="Inconsolata" pitchFamily="34" charset="-122"/>
                <a:cs typeface="Inconsolata" pitchFamily="34" charset="-120"/>
              </a:rPr>
              <a:t>Comprehensive language learning platforms such as Coursera, edX, and Udemy offer self-paced, multimedia-rich courses with video lectures, interactive exercises, and assessments.</a:t>
            </a:r>
            <a:endParaRPr lang="en-US" sz="1500" dirty="0"/>
          </a:p>
        </p:txBody>
      </p:sp>
      <p:pic>
        <p:nvPicPr>
          <p:cNvPr id="2050" name="Picture 2" descr="Зображення піна-розповіді">
            <a:extLst>
              <a:ext uri="{FF2B5EF4-FFF2-40B4-BE49-F238E27FC236}">
                <a16:creationId xmlns:a16="http://schemas.microsoft.com/office/drawing/2014/main" id="{5541490B-2DAB-A4D2-E79A-E70F8F34A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00" y="819559"/>
            <a:ext cx="5272131" cy="6590481"/>
          </a:xfrm>
          <a:prstGeom prst="rect">
            <a:avLst/>
          </a:prstGeom>
          <a:noFill/>
          <a:extLst>
            <a:ext uri="{909E8E84-426E-40DD-AFC4-6F175D3DCCD1}">
              <a14:hiddenFill xmlns:a14="http://schemas.microsoft.com/office/drawing/2010/main">
                <a:solidFill>
                  <a:srgbClr val="FFFFFF"/>
                </a:solidFill>
              </a14:hiddenFill>
            </a:ext>
          </a:extLst>
        </p:spPr>
      </p:pic>
      <p:pic>
        <p:nvPicPr>
          <p:cNvPr id="2" name="Obraz 1">
            <a:extLst>
              <a:ext uri="{FF2B5EF4-FFF2-40B4-BE49-F238E27FC236}">
                <a16:creationId xmlns:a16="http://schemas.microsoft.com/office/drawing/2014/main" id="{52D94733-DA83-2580-9CAA-38BAF288399E}"/>
              </a:ext>
            </a:extLst>
          </p:cNvPr>
          <p:cNvPicPr>
            <a:picLocks noChangeAspect="1"/>
          </p:cNvPicPr>
          <p:nvPr/>
        </p:nvPicPr>
        <p:blipFill>
          <a:blip r:embed="rId4"/>
          <a:stretch>
            <a:fillRect/>
          </a:stretch>
        </p:blipFill>
        <p:spPr>
          <a:xfrm>
            <a:off x="10282066" y="1198677"/>
            <a:ext cx="920338" cy="920338"/>
          </a:xfrm>
          <a:prstGeom prst="rect">
            <a:avLst/>
          </a:prstGeom>
        </p:spPr>
      </p:pic>
      <p:pic>
        <p:nvPicPr>
          <p:cNvPr id="21" name="Obraz 20">
            <a:extLst>
              <a:ext uri="{FF2B5EF4-FFF2-40B4-BE49-F238E27FC236}">
                <a16:creationId xmlns:a16="http://schemas.microsoft.com/office/drawing/2014/main" id="{9C5D5F12-D3A5-10BA-74F2-B6B3D4C30A88}"/>
              </a:ext>
            </a:extLst>
          </p:cNvPr>
          <p:cNvPicPr>
            <a:picLocks noChangeAspect="1"/>
          </p:cNvPicPr>
          <p:nvPr/>
        </p:nvPicPr>
        <p:blipFill>
          <a:blip r:embed="rId5"/>
          <a:stretch>
            <a:fillRect/>
          </a:stretch>
        </p:blipFill>
        <p:spPr>
          <a:xfrm>
            <a:off x="8106251" y="1174229"/>
            <a:ext cx="2005693" cy="9165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241278"/>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Integrating Digital Tools to Enhance Cultural Understanding</a:t>
            </a:r>
            <a:endParaRPr lang="en-US" sz="4450" dirty="0"/>
          </a:p>
        </p:txBody>
      </p:sp>
      <p:sp>
        <p:nvSpPr>
          <p:cNvPr id="3" name="Text 1"/>
          <p:cNvSpPr/>
          <p:nvPr/>
        </p:nvSpPr>
        <p:spPr>
          <a:xfrm>
            <a:off x="2491492" y="2484205"/>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Virtual Exchanges</a:t>
            </a:r>
            <a:endParaRPr lang="en-US" sz="2200" dirty="0"/>
          </a:p>
        </p:txBody>
      </p:sp>
      <p:sp>
        <p:nvSpPr>
          <p:cNvPr id="4" name="Text 2"/>
          <p:cNvSpPr/>
          <p:nvPr/>
        </p:nvSpPr>
        <p:spPr>
          <a:xfrm>
            <a:off x="698787" y="3044463"/>
            <a:ext cx="6244709" cy="725805"/>
          </a:xfrm>
          <a:prstGeom prst="rect">
            <a:avLst/>
          </a:prstGeom>
          <a:noFill/>
          <a:ln/>
        </p:spPr>
        <p:txBody>
          <a:bodyPr wrap="square" lIns="0" tIns="0" rIns="0" bIns="0" rtlCol="0" anchor="t"/>
          <a:lstStyle/>
          <a:p>
            <a:pPr marL="0" indent="0" algn="ctr">
              <a:lnSpc>
                <a:spcPts val="2850"/>
              </a:lnSpc>
              <a:buNone/>
            </a:pPr>
            <a:r>
              <a:rPr lang="en-US" sz="1750" dirty="0">
                <a:solidFill>
                  <a:srgbClr val="151617"/>
                </a:solidFill>
                <a:latin typeface="Inconsolata" pitchFamily="34" charset="0"/>
                <a:ea typeface="Inconsolata" pitchFamily="34" charset="-122"/>
                <a:cs typeface="Inconsolata" pitchFamily="34" charset="-120"/>
              </a:rPr>
              <a:t>Connecting classrooms across Europe for collaborative projects and cultural exchange.</a:t>
            </a:r>
            <a:endParaRPr lang="en-US" sz="1750" dirty="0"/>
          </a:p>
        </p:txBody>
      </p:sp>
      <p:sp>
        <p:nvSpPr>
          <p:cNvPr id="5" name="Text 3"/>
          <p:cNvSpPr/>
          <p:nvPr/>
        </p:nvSpPr>
        <p:spPr>
          <a:xfrm>
            <a:off x="9006245" y="2473671"/>
            <a:ext cx="3416022" cy="354330"/>
          </a:xfrm>
          <a:prstGeom prst="rect">
            <a:avLst/>
          </a:prstGeom>
          <a:noFill/>
          <a:ln/>
        </p:spPr>
        <p:txBody>
          <a:bodyPr wrap="none" lIns="0" tIns="0" rIns="0" bIns="0" rtlCol="0" anchor="t"/>
          <a:lstStyle/>
          <a:p>
            <a:pPr marL="0" indent="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Multimedia Resources</a:t>
            </a:r>
            <a:endParaRPr lang="en-US" sz="2200" dirty="0"/>
          </a:p>
        </p:txBody>
      </p:sp>
      <p:sp>
        <p:nvSpPr>
          <p:cNvPr id="6" name="Text 4"/>
          <p:cNvSpPr/>
          <p:nvPr/>
        </p:nvSpPr>
        <p:spPr>
          <a:xfrm>
            <a:off x="7591902" y="3044462"/>
            <a:ext cx="6244709" cy="725805"/>
          </a:xfrm>
          <a:prstGeom prst="rect">
            <a:avLst/>
          </a:prstGeom>
          <a:noFill/>
          <a:ln/>
        </p:spPr>
        <p:txBody>
          <a:bodyPr wrap="square" lIns="0" tIns="0" rIns="0" bIns="0" rtlCol="0" anchor="t"/>
          <a:lstStyle/>
          <a:p>
            <a:pPr marL="0" indent="0" algn="ctr">
              <a:lnSpc>
                <a:spcPts val="2850"/>
              </a:lnSpc>
              <a:buNone/>
            </a:pPr>
            <a:r>
              <a:rPr lang="en-US" sz="1750" dirty="0">
                <a:solidFill>
                  <a:srgbClr val="151617"/>
                </a:solidFill>
                <a:latin typeface="Inconsolata" pitchFamily="34" charset="0"/>
                <a:ea typeface="Inconsolata" pitchFamily="34" charset="-122"/>
                <a:cs typeface="Inconsolata" pitchFamily="34" charset="-120"/>
              </a:rPr>
              <a:t>Leveraging digital content like films, music, and art to immerse students in European cultures.</a:t>
            </a:r>
            <a:endParaRPr lang="en-US" sz="1750" dirty="0"/>
          </a:p>
        </p:txBody>
      </p:sp>
      <p:sp>
        <p:nvSpPr>
          <p:cNvPr id="7" name="Trójkąt prostokątny 6">
            <a:extLst>
              <a:ext uri="{FF2B5EF4-FFF2-40B4-BE49-F238E27FC236}">
                <a16:creationId xmlns:a16="http://schemas.microsoft.com/office/drawing/2014/main" id="{5B9E3335-35AD-CDA2-481C-DA327C561496}"/>
              </a:ext>
            </a:extLst>
          </p:cNvPr>
          <p:cNvSpPr>
            <a:spLocks noGrp="1" noRot="1" noMove="1" noResize="1" noEditPoints="1" noAdjustHandles="1" noChangeArrowheads="1" noChangeShapeType="1"/>
          </p:cNvSpPr>
          <p:nvPr/>
        </p:nvSpPr>
        <p:spPr>
          <a:xfrm rot="16200000">
            <a:off x="12204237" y="5770814"/>
            <a:ext cx="2239758" cy="2375065"/>
          </a:xfrm>
          <a:prstGeom prst="rtTriangle">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ole tekstowe 8">
            <a:extLst>
              <a:ext uri="{FF2B5EF4-FFF2-40B4-BE49-F238E27FC236}">
                <a16:creationId xmlns:a16="http://schemas.microsoft.com/office/drawing/2014/main" id="{22DA3C1D-2B1D-7FBB-C382-EF8C76AA345A}"/>
              </a:ext>
            </a:extLst>
          </p:cNvPr>
          <p:cNvSpPr txBox="1"/>
          <p:nvPr/>
        </p:nvSpPr>
        <p:spPr>
          <a:xfrm>
            <a:off x="1106906" y="5155892"/>
            <a:ext cx="7423484" cy="400110"/>
          </a:xfrm>
          <a:prstGeom prst="rect">
            <a:avLst/>
          </a:prstGeom>
          <a:noFill/>
        </p:spPr>
        <p:txBody>
          <a:bodyPr wrap="square">
            <a:spAutoFit/>
          </a:bodyPr>
          <a:lstStyle/>
          <a:p>
            <a:r>
              <a:rPr lang="en-GB" b="1" dirty="0">
                <a:latin typeface="Montserrat Black" panose="00000A00000000000000" pitchFamily="2" charset="0"/>
              </a:rPr>
              <a:t>Streaming </a:t>
            </a:r>
            <a:r>
              <a:rPr lang="en-GB" sz="2000" b="1" dirty="0">
                <a:latin typeface="Montserrat Black" panose="00000A00000000000000" pitchFamily="2" charset="0"/>
              </a:rPr>
              <a:t>Services</a:t>
            </a:r>
            <a:r>
              <a:rPr lang="en-GB" b="1" dirty="0">
                <a:latin typeface="Montserrat Black" panose="00000A00000000000000" pitchFamily="2" charset="0"/>
              </a:rPr>
              <a:t> and Multimedia Content</a:t>
            </a:r>
            <a:endParaRPr lang="en-GB" dirty="0">
              <a:latin typeface="Montserrat Black" panose="00000A00000000000000" pitchFamily="2" charset="0"/>
            </a:endParaRPr>
          </a:p>
        </p:txBody>
      </p:sp>
      <p:sp>
        <p:nvSpPr>
          <p:cNvPr id="11" name="pole tekstowe 10">
            <a:extLst>
              <a:ext uri="{FF2B5EF4-FFF2-40B4-BE49-F238E27FC236}">
                <a16:creationId xmlns:a16="http://schemas.microsoft.com/office/drawing/2014/main" id="{19050FB1-5046-3D23-4DE3-A969696673C5}"/>
              </a:ext>
            </a:extLst>
          </p:cNvPr>
          <p:cNvSpPr txBox="1"/>
          <p:nvPr/>
        </p:nvSpPr>
        <p:spPr>
          <a:xfrm>
            <a:off x="517358" y="5711473"/>
            <a:ext cx="7315200" cy="1200329"/>
          </a:xfrm>
          <a:prstGeom prst="rect">
            <a:avLst/>
          </a:prstGeom>
          <a:noFill/>
        </p:spPr>
        <p:txBody>
          <a:bodyPr wrap="square">
            <a:spAutoFit/>
          </a:bodyPr>
          <a:lstStyle/>
          <a:p>
            <a:pPr algn="ctr"/>
            <a:r>
              <a:rPr lang="en-GB" dirty="0">
                <a:latin typeface="Inconsolata" pitchFamily="1" charset="0"/>
                <a:ea typeface="Inconsolata" pitchFamily="1" charset="0"/>
              </a:rPr>
              <a:t>Films, documentaries, and TV shows on platforms like Netflix or YouTube often reflect cultural identities and histories. Subtitled content further allows users to engage with foreign languages and storytelling traditions</a:t>
            </a:r>
          </a:p>
        </p:txBody>
      </p:sp>
      <p:sp>
        <p:nvSpPr>
          <p:cNvPr id="13" name="pole tekstowe 12">
            <a:extLst>
              <a:ext uri="{FF2B5EF4-FFF2-40B4-BE49-F238E27FC236}">
                <a16:creationId xmlns:a16="http://schemas.microsoft.com/office/drawing/2014/main" id="{3572B992-7827-FC3A-E03A-8D1D9965451F}"/>
              </a:ext>
            </a:extLst>
          </p:cNvPr>
          <p:cNvSpPr txBox="1"/>
          <p:nvPr/>
        </p:nvSpPr>
        <p:spPr>
          <a:xfrm>
            <a:off x="8795084" y="4925060"/>
            <a:ext cx="7315200" cy="461665"/>
          </a:xfrm>
          <a:prstGeom prst="rect">
            <a:avLst/>
          </a:prstGeom>
          <a:noFill/>
        </p:spPr>
        <p:txBody>
          <a:bodyPr wrap="square">
            <a:spAutoFit/>
          </a:bodyPr>
          <a:lstStyle/>
          <a:p>
            <a:r>
              <a:rPr lang="en-GB" sz="2400" b="1" dirty="0">
                <a:latin typeface="Montserrat Black" panose="00000A00000000000000" pitchFamily="2" charset="0"/>
              </a:rPr>
              <a:t>Interactive Media</a:t>
            </a:r>
            <a:endParaRPr lang="en-GB" sz="2400" dirty="0">
              <a:latin typeface="Montserrat Black" panose="00000A00000000000000" pitchFamily="2" charset="0"/>
            </a:endParaRPr>
          </a:p>
        </p:txBody>
      </p:sp>
      <p:sp>
        <p:nvSpPr>
          <p:cNvPr id="15" name="pole tekstowe 14">
            <a:extLst>
              <a:ext uri="{FF2B5EF4-FFF2-40B4-BE49-F238E27FC236}">
                <a16:creationId xmlns:a16="http://schemas.microsoft.com/office/drawing/2014/main" id="{3ABFA50A-9DB6-C6E8-D5CC-C940EF9AEBCB}"/>
              </a:ext>
            </a:extLst>
          </p:cNvPr>
          <p:cNvSpPr txBox="1"/>
          <p:nvPr/>
        </p:nvSpPr>
        <p:spPr>
          <a:xfrm>
            <a:off x="7784432" y="5399403"/>
            <a:ext cx="6196263" cy="1477328"/>
          </a:xfrm>
          <a:prstGeom prst="rect">
            <a:avLst/>
          </a:prstGeom>
          <a:noFill/>
        </p:spPr>
        <p:txBody>
          <a:bodyPr wrap="square">
            <a:spAutoFit/>
          </a:bodyPr>
          <a:lstStyle/>
          <a:p>
            <a:pPr algn="ctr"/>
            <a:r>
              <a:rPr lang="en-GB" dirty="0">
                <a:latin typeface="Inconsolata" pitchFamily="1" charset="0"/>
                <a:ea typeface="Inconsolata" pitchFamily="1" charset="0"/>
              </a:rPr>
              <a:t>Games and interactive quizzes focused on cultural practices or history can make learning engaging and memorable. For instance, exploring cuisines, music, or attire from around the globe through gamified apps offers both fun and knowledge.</a:t>
            </a:r>
          </a:p>
        </p:txBody>
      </p:sp>
      <p:pic>
        <p:nvPicPr>
          <p:cNvPr id="8" name="Obraz 7">
            <a:extLst>
              <a:ext uri="{FF2B5EF4-FFF2-40B4-BE49-F238E27FC236}">
                <a16:creationId xmlns:a16="http://schemas.microsoft.com/office/drawing/2014/main" id="{EAC0EC9B-FE8C-80D4-41A0-E6434BB7A6A4}"/>
              </a:ext>
            </a:extLst>
          </p:cNvPr>
          <p:cNvPicPr>
            <a:picLocks noChangeAspect="1"/>
          </p:cNvPicPr>
          <p:nvPr/>
        </p:nvPicPr>
        <p:blipFill>
          <a:blip r:embed="rId3"/>
          <a:stretch>
            <a:fillRect/>
          </a:stretch>
        </p:blipFill>
        <p:spPr>
          <a:xfrm>
            <a:off x="10159341" y="1145916"/>
            <a:ext cx="920338" cy="920338"/>
          </a:xfrm>
          <a:prstGeom prst="rect">
            <a:avLst/>
          </a:prstGeom>
        </p:spPr>
      </p:pic>
      <p:pic>
        <p:nvPicPr>
          <p:cNvPr id="10" name="Obraz 9">
            <a:extLst>
              <a:ext uri="{FF2B5EF4-FFF2-40B4-BE49-F238E27FC236}">
                <a16:creationId xmlns:a16="http://schemas.microsoft.com/office/drawing/2014/main" id="{A86437E5-C415-C039-248A-5EE545C781C4}"/>
              </a:ext>
            </a:extLst>
          </p:cNvPr>
          <p:cNvPicPr>
            <a:picLocks noChangeAspect="1"/>
          </p:cNvPicPr>
          <p:nvPr/>
        </p:nvPicPr>
        <p:blipFill>
          <a:blip r:embed="rId4"/>
          <a:stretch>
            <a:fillRect/>
          </a:stretch>
        </p:blipFill>
        <p:spPr>
          <a:xfrm>
            <a:off x="11318423" y="1181345"/>
            <a:ext cx="2005693" cy="9165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13" name="Trójkąt prostokątny 12">
            <a:extLst>
              <a:ext uri="{FF2B5EF4-FFF2-40B4-BE49-F238E27FC236}">
                <a16:creationId xmlns:a16="http://schemas.microsoft.com/office/drawing/2014/main" id="{BF1207AC-09FB-01CE-9BA0-16A403E1BB83}"/>
              </a:ext>
            </a:extLst>
          </p:cNvPr>
          <p:cNvSpPr>
            <a:spLocks noGrp="1" noRot="1" noMove="1" noResize="1" noEditPoints="1" noAdjustHandles="1" noChangeArrowheads="1" noChangeShapeType="1"/>
          </p:cNvSpPr>
          <p:nvPr/>
        </p:nvSpPr>
        <p:spPr>
          <a:xfrm rot="16200000">
            <a:off x="12204237" y="5770814"/>
            <a:ext cx="2239758" cy="2375065"/>
          </a:xfrm>
          <a:prstGeom prst="rtTriangle">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2565" y="756642"/>
            <a:ext cx="7651671" cy="1998821"/>
          </a:xfrm>
          <a:prstGeom prst="rect">
            <a:avLst/>
          </a:prstGeom>
          <a:noFill/>
          <a:ln/>
        </p:spPr>
        <p:txBody>
          <a:bodyPr wrap="square" lIns="0" tIns="0" rIns="0" bIns="0" rtlCol="0" anchor="t"/>
          <a:lstStyle/>
          <a:p>
            <a:pPr marL="0" indent="0">
              <a:lnSpc>
                <a:spcPts val="5200"/>
              </a:lnSpc>
              <a:buNone/>
            </a:pPr>
            <a:r>
              <a:rPr lang="en-US" sz="4150" b="1" dirty="0">
                <a:solidFill>
                  <a:srgbClr val="151617"/>
                </a:solidFill>
                <a:latin typeface="Montserrat Black" pitchFamily="34" charset="0"/>
                <a:ea typeface="Montserrat Black" pitchFamily="34" charset="-122"/>
                <a:cs typeface="Montserrat Black" pitchFamily="34" charset="-120"/>
              </a:rPr>
              <a:t>Evaluating the Effectiveness of Digital Tools</a:t>
            </a:r>
            <a:endParaRPr lang="en-US" sz="4150" dirty="0"/>
          </a:p>
        </p:txBody>
      </p:sp>
      <p:sp>
        <p:nvSpPr>
          <p:cNvPr id="4" name="Shape 1"/>
          <p:cNvSpPr/>
          <p:nvPr/>
        </p:nvSpPr>
        <p:spPr>
          <a:xfrm>
            <a:off x="6224946" y="3075265"/>
            <a:ext cx="3719274" cy="2599849"/>
          </a:xfrm>
          <a:prstGeom prst="roundRect">
            <a:avLst>
              <a:gd name="adj" fmla="val 352"/>
            </a:avLst>
          </a:prstGeom>
          <a:solidFill>
            <a:srgbClr val="F8ECE4"/>
          </a:solidFill>
          <a:ln w="7620">
            <a:solidFill>
              <a:srgbClr val="151617"/>
            </a:solidFill>
            <a:prstDash val="solid"/>
          </a:ln>
          <a:effectLst>
            <a:outerShdw dist="19050" dir="2700000" algn="bl" rotWithShape="0">
              <a:srgbClr val="151617">
                <a:alpha val="100000"/>
              </a:srgbClr>
            </a:outerShdw>
          </a:effectLst>
        </p:spPr>
        <p:txBody>
          <a:bodyPr/>
          <a:lstStyle/>
          <a:p>
            <a:endParaRPr lang="en-GB"/>
          </a:p>
        </p:txBody>
      </p:sp>
      <p:sp>
        <p:nvSpPr>
          <p:cNvPr id="5" name="Text 2"/>
          <p:cNvSpPr/>
          <p:nvPr/>
        </p:nvSpPr>
        <p:spPr>
          <a:xfrm>
            <a:off x="6453307" y="3296007"/>
            <a:ext cx="3277791" cy="666036"/>
          </a:xfrm>
          <a:prstGeom prst="rect">
            <a:avLst/>
          </a:prstGeom>
          <a:noFill/>
          <a:ln/>
        </p:spPr>
        <p:txBody>
          <a:bodyPr wrap="square" lIns="0" tIns="0" rIns="0" bIns="0" rtlCol="0" anchor="t"/>
          <a:lstStyle/>
          <a:p>
            <a:pPr marL="0" indent="0">
              <a:lnSpc>
                <a:spcPts val="2600"/>
              </a:lnSpc>
              <a:buNone/>
            </a:pPr>
            <a:r>
              <a:rPr lang="en-US" sz="2050" b="1" dirty="0">
                <a:solidFill>
                  <a:srgbClr val="151617"/>
                </a:solidFill>
                <a:latin typeface="Montserrat Black" pitchFamily="34" charset="0"/>
                <a:ea typeface="Montserrat Black" pitchFamily="34" charset="-122"/>
                <a:cs typeface="Montserrat Black" pitchFamily="34" charset="-120"/>
              </a:rPr>
              <a:t>Improved Learning Outcomes</a:t>
            </a:r>
            <a:endParaRPr lang="en-US" sz="2050" dirty="0"/>
          </a:p>
        </p:txBody>
      </p:sp>
      <p:sp>
        <p:nvSpPr>
          <p:cNvPr id="6" name="Text 3"/>
          <p:cNvSpPr/>
          <p:nvPr/>
        </p:nvSpPr>
        <p:spPr>
          <a:xfrm>
            <a:off x="6453307" y="4089916"/>
            <a:ext cx="3277791" cy="1023342"/>
          </a:xfrm>
          <a:prstGeom prst="rect">
            <a:avLst/>
          </a:prstGeom>
          <a:noFill/>
          <a:ln/>
        </p:spPr>
        <p:txBody>
          <a:bodyPr wrap="square" lIns="0" tIns="0" rIns="0" bIns="0" rtlCol="0" anchor="t"/>
          <a:lstStyle/>
          <a:p>
            <a:pPr marL="0" indent="0">
              <a:lnSpc>
                <a:spcPts val="2650"/>
              </a:lnSpc>
              <a:buNone/>
            </a:pPr>
            <a:r>
              <a:rPr lang="en-US" sz="1650" dirty="0">
                <a:solidFill>
                  <a:srgbClr val="151617"/>
                </a:solidFill>
                <a:latin typeface="Inconsolata" pitchFamily="34" charset="0"/>
                <a:ea typeface="Inconsolata" pitchFamily="34" charset="-122"/>
                <a:cs typeface="Inconsolata" pitchFamily="34" charset="-120"/>
              </a:rPr>
              <a:t>Studies show digital tools can enhance language proficiency, retention, and confidence.</a:t>
            </a:r>
            <a:endParaRPr lang="en-US" sz="1650" dirty="0"/>
          </a:p>
        </p:txBody>
      </p:sp>
      <p:sp>
        <p:nvSpPr>
          <p:cNvPr id="7" name="Shape 4"/>
          <p:cNvSpPr/>
          <p:nvPr/>
        </p:nvSpPr>
        <p:spPr>
          <a:xfrm>
            <a:off x="10164961" y="3075265"/>
            <a:ext cx="3719274" cy="2599849"/>
          </a:xfrm>
          <a:prstGeom prst="roundRect">
            <a:avLst>
              <a:gd name="adj" fmla="val 352"/>
            </a:avLst>
          </a:prstGeom>
          <a:solidFill>
            <a:srgbClr val="F8ECE4"/>
          </a:solidFill>
          <a:ln w="7620">
            <a:solidFill>
              <a:srgbClr val="151617"/>
            </a:solidFill>
            <a:prstDash val="solid"/>
          </a:ln>
          <a:effectLst>
            <a:outerShdw dist="19050" dir="2700000" algn="bl" rotWithShape="0">
              <a:srgbClr val="151617">
                <a:alpha val="100000"/>
              </a:srgbClr>
            </a:outerShdw>
          </a:effectLst>
        </p:spPr>
        <p:txBody>
          <a:bodyPr/>
          <a:lstStyle/>
          <a:p>
            <a:endParaRPr lang="en-GB"/>
          </a:p>
        </p:txBody>
      </p:sp>
      <p:sp>
        <p:nvSpPr>
          <p:cNvPr id="8" name="Text 5"/>
          <p:cNvSpPr/>
          <p:nvPr/>
        </p:nvSpPr>
        <p:spPr>
          <a:xfrm>
            <a:off x="10385703" y="3296007"/>
            <a:ext cx="3277791" cy="666036"/>
          </a:xfrm>
          <a:prstGeom prst="rect">
            <a:avLst/>
          </a:prstGeom>
          <a:noFill/>
          <a:ln/>
        </p:spPr>
        <p:txBody>
          <a:bodyPr wrap="square" lIns="0" tIns="0" rIns="0" bIns="0" rtlCol="0" anchor="t"/>
          <a:lstStyle/>
          <a:p>
            <a:pPr marL="0" indent="0">
              <a:lnSpc>
                <a:spcPts val="2600"/>
              </a:lnSpc>
              <a:buNone/>
            </a:pPr>
            <a:r>
              <a:rPr lang="en-US" sz="2050" b="1" dirty="0">
                <a:solidFill>
                  <a:srgbClr val="151617"/>
                </a:solidFill>
                <a:latin typeface="Montserrat Black" pitchFamily="34" charset="0"/>
                <a:ea typeface="Montserrat Black" pitchFamily="34" charset="-122"/>
                <a:cs typeface="Montserrat Black" pitchFamily="34" charset="-120"/>
              </a:rPr>
              <a:t>Increased Engagement</a:t>
            </a:r>
            <a:endParaRPr lang="en-US" sz="2050" dirty="0"/>
          </a:p>
        </p:txBody>
      </p:sp>
      <p:sp>
        <p:nvSpPr>
          <p:cNvPr id="9" name="Text 6"/>
          <p:cNvSpPr/>
          <p:nvPr/>
        </p:nvSpPr>
        <p:spPr>
          <a:xfrm>
            <a:off x="10385703" y="4089916"/>
            <a:ext cx="3277791" cy="1364456"/>
          </a:xfrm>
          <a:prstGeom prst="rect">
            <a:avLst/>
          </a:prstGeom>
          <a:noFill/>
          <a:ln/>
        </p:spPr>
        <p:txBody>
          <a:bodyPr wrap="square" lIns="0" tIns="0" rIns="0" bIns="0" rtlCol="0" anchor="t"/>
          <a:lstStyle/>
          <a:p>
            <a:pPr marL="0" indent="0">
              <a:lnSpc>
                <a:spcPts val="2650"/>
              </a:lnSpc>
              <a:buNone/>
            </a:pPr>
            <a:r>
              <a:rPr lang="en-US" sz="1650" dirty="0">
                <a:solidFill>
                  <a:srgbClr val="151617"/>
                </a:solidFill>
                <a:latin typeface="Inconsolata" pitchFamily="34" charset="0"/>
                <a:ea typeface="Inconsolata" pitchFamily="34" charset="-122"/>
                <a:cs typeface="Inconsolata" pitchFamily="34" charset="-120"/>
              </a:rPr>
              <a:t>Learners report higher motivation and enjoyment with interactive, personalized digital experiences.</a:t>
            </a:r>
            <a:endParaRPr lang="en-US" sz="1650" dirty="0"/>
          </a:p>
        </p:txBody>
      </p:sp>
      <p:sp>
        <p:nvSpPr>
          <p:cNvPr id="10" name="Shape 7"/>
          <p:cNvSpPr/>
          <p:nvPr/>
        </p:nvSpPr>
        <p:spPr>
          <a:xfrm>
            <a:off x="6232565" y="5888236"/>
            <a:ext cx="7651671" cy="1584603"/>
          </a:xfrm>
          <a:prstGeom prst="roundRect">
            <a:avLst>
              <a:gd name="adj" fmla="val 577"/>
            </a:avLst>
          </a:prstGeom>
          <a:solidFill>
            <a:srgbClr val="F8ECE4"/>
          </a:solidFill>
          <a:ln w="7620">
            <a:solidFill>
              <a:srgbClr val="151617"/>
            </a:solidFill>
            <a:prstDash val="solid"/>
          </a:ln>
          <a:effectLst>
            <a:outerShdw dist="19050" dir="2700000" algn="bl" rotWithShape="0">
              <a:srgbClr val="151617">
                <a:alpha val="100000"/>
              </a:srgbClr>
            </a:outerShdw>
          </a:effectLst>
        </p:spPr>
        <p:txBody>
          <a:bodyPr/>
          <a:lstStyle/>
          <a:p>
            <a:endParaRPr lang="en-GB"/>
          </a:p>
        </p:txBody>
      </p:sp>
      <p:sp>
        <p:nvSpPr>
          <p:cNvPr id="11" name="Text 8"/>
          <p:cNvSpPr/>
          <p:nvPr/>
        </p:nvSpPr>
        <p:spPr>
          <a:xfrm>
            <a:off x="6453307" y="6108978"/>
            <a:ext cx="3637002" cy="333018"/>
          </a:xfrm>
          <a:prstGeom prst="rect">
            <a:avLst/>
          </a:prstGeom>
          <a:noFill/>
          <a:ln/>
        </p:spPr>
        <p:txBody>
          <a:bodyPr wrap="none" lIns="0" tIns="0" rIns="0" bIns="0" rtlCol="0" anchor="t"/>
          <a:lstStyle/>
          <a:p>
            <a:pPr marL="0" indent="0">
              <a:lnSpc>
                <a:spcPts val="2600"/>
              </a:lnSpc>
              <a:buNone/>
            </a:pPr>
            <a:r>
              <a:rPr lang="en-US" sz="2050" b="1" dirty="0">
                <a:solidFill>
                  <a:srgbClr val="151617"/>
                </a:solidFill>
                <a:latin typeface="Montserrat Black" pitchFamily="34" charset="0"/>
                <a:ea typeface="Montserrat Black" pitchFamily="34" charset="-122"/>
                <a:cs typeface="Montserrat Black" pitchFamily="34" charset="-120"/>
              </a:rPr>
              <a:t>Cost-Effective Scalability</a:t>
            </a:r>
            <a:endParaRPr lang="en-US" sz="2050" dirty="0"/>
          </a:p>
        </p:txBody>
      </p:sp>
      <p:sp>
        <p:nvSpPr>
          <p:cNvPr id="12" name="Text 9"/>
          <p:cNvSpPr/>
          <p:nvPr/>
        </p:nvSpPr>
        <p:spPr>
          <a:xfrm>
            <a:off x="6453307" y="6569869"/>
            <a:ext cx="7210187" cy="682228"/>
          </a:xfrm>
          <a:prstGeom prst="rect">
            <a:avLst/>
          </a:prstGeom>
          <a:noFill/>
          <a:ln/>
        </p:spPr>
        <p:txBody>
          <a:bodyPr wrap="square" lIns="0" tIns="0" rIns="0" bIns="0" rtlCol="0" anchor="t"/>
          <a:lstStyle/>
          <a:p>
            <a:pPr marL="0" indent="0">
              <a:lnSpc>
                <a:spcPts val="2650"/>
              </a:lnSpc>
              <a:buNone/>
            </a:pPr>
            <a:r>
              <a:rPr lang="en-US" sz="1650" dirty="0">
                <a:solidFill>
                  <a:srgbClr val="151617"/>
                </a:solidFill>
                <a:latin typeface="Inconsolata" pitchFamily="34" charset="0"/>
                <a:ea typeface="Inconsolata" pitchFamily="34" charset="-122"/>
                <a:cs typeface="Inconsolata" pitchFamily="34" charset="-120"/>
              </a:rPr>
              <a:t>Digital solutions offer a more accessible and sustainable approach to language education.</a:t>
            </a:r>
            <a:endParaRPr lang="en-US" sz="1650" dirty="0"/>
          </a:p>
        </p:txBody>
      </p:sp>
      <p:pic>
        <p:nvPicPr>
          <p:cNvPr id="14" name="Obraz 13">
            <a:extLst>
              <a:ext uri="{FF2B5EF4-FFF2-40B4-BE49-F238E27FC236}">
                <a16:creationId xmlns:a16="http://schemas.microsoft.com/office/drawing/2014/main" id="{F02E6B9E-AFE1-6882-9DD3-04014A21CB54}"/>
              </a:ext>
            </a:extLst>
          </p:cNvPr>
          <p:cNvPicPr>
            <a:picLocks noChangeAspect="1"/>
          </p:cNvPicPr>
          <p:nvPr/>
        </p:nvPicPr>
        <p:blipFill>
          <a:blip r:embed="rId4"/>
          <a:stretch>
            <a:fillRect/>
          </a:stretch>
        </p:blipFill>
        <p:spPr>
          <a:xfrm>
            <a:off x="13203325" y="168600"/>
            <a:ext cx="920338" cy="920338"/>
          </a:xfrm>
          <a:prstGeom prst="rect">
            <a:avLst/>
          </a:prstGeom>
        </p:spPr>
      </p:pic>
      <p:pic>
        <p:nvPicPr>
          <p:cNvPr id="15" name="Obraz 14">
            <a:extLst>
              <a:ext uri="{FF2B5EF4-FFF2-40B4-BE49-F238E27FC236}">
                <a16:creationId xmlns:a16="http://schemas.microsoft.com/office/drawing/2014/main" id="{63C1DBCD-3B6B-6DF1-D5C3-78218941C718}"/>
              </a:ext>
            </a:extLst>
          </p:cNvPr>
          <p:cNvPicPr>
            <a:picLocks noChangeAspect="1"/>
          </p:cNvPicPr>
          <p:nvPr/>
        </p:nvPicPr>
        <p:blipFill>
          <a:blip r:embed="rId5"/>
          <a:stretch>
            <a:fillRect/>
          </a:stretch>
        </p:blipFill>
        <p:spPr>
          <a:xfrm>
            <a:off x="10995410" y="207299"/>
            <a:ext cx="2005693" cy="9165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2" name="Trójkąt prostokątny 21">
            <a:extLst>
              <a:ext uri="{FF2B5EF4-FFF2-40B4-BE49-F238E27FC236}">
                <a16:creationId xmlns:a16="http://schemas.microsoft.com/office/drawing/2014/main" id="{1A2B6B6B-1CA6-DF2C-D818-0A415D4BCB72}"/>
              </a:ext>
            </a:extLst>
          </p:cNvPr>
          <p:cNvSpPr>
            <a:spLocks noGrp="1" noRot="1" noMove="1" noResize="1" noEditPoints="1" noAdjustHandles="1" noChangeArrowheads="1" noChangeShapeType="1"/>
          </p:cNvSpPr>
          <p:nvPr/>
        </p:nvSpPr>
        <p:spPr>
          <a:xfrm rot="16200000">
            <a:off x="12204237" y="5770814"/>
            <a:ext cx="2239758" cy="2375065"/>
          </a:xfrm>
          <a:prstGeom prst="rtTriangle">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0"/>
          <p:cNvSpPr/>
          <p:nvPr/>
        </p:nvSpPr>
        <p:spPr>
          <a:xfrm>
            <a:off x="720447" y="731401"/>
            <a:ext cx="11533465" cy="643295"/>
          </a:xfrm>
          <a:prstGeom prst="rect">
            <a:avLst/>
          </a:prstGeom>
          <a:noFill/>
          <a:ln/>
        </p:spPr>
        <p:txBody>
          <a:bodyPr wrap="none" lIns="0" tIns="0" rIns="0" bIns="0" rtlCol="0" anchor="t"/>
          <a:lstStyle/>
          <a:p>
            <a:pPr marL="0" indent="0">
              <a:lnSpc>
                <a:spcPts val="5050"/>
              </a:lnSpc>
              <a:buNone/>
            </a:pPr>
            <a:r>
              <a:rPr lang="en-US" sz="4050" b="1" dirty="0">
                <a:solidFill>
                  <a:srgbClr val="151617"/>
                </a:solidFill>
                <a:latin typeface="Montserrat Black" pitchFamily="34" charset="0"/>
                <a:ea typeface="Montserrat Black" pitchFamily="34" charset="-122"/>
                <a:cs typeface="Montserrat Black" pitchFamily="34" charset="-120"/>
              </a:rPr>
              <a:t>Strategies for Implementing Digital Tools</a:t>
            </a:r>
            <a:endParaRPr lang="en-US" sz="4050" dirty="0"/>
          </a:p>
        </p:txBody>
      </p:sp>
      <p:sp>
        <p:nvSpPr>
          <p:cNvPr id="3" name="Shape 1"/>
          <p:cNvSpPr/>
          <p:nvPr/>
        </p:nvSpPr>
        <p:spPr>
          <a:xfrm>
            <a:off x="720447" y="1786414"/>
            <a:ext cx="1648658" cy="1186101"/>
          </a:xfrm>
          <a:prstGeom prst="roundRect">
            <a:avLst>
              <a:gd name="adj" fmla="val 771"/>
            </a:avLst>
          </a:prstGeom>
          <a:solidFill>
            <a:srgbClr val="F8ECE4"/>
          </a:solidFill>
          <a:ln w="7620">
            <a:solidFill>
              <a:srgbClr val="151617"/>
            </a:solidFill>
            <a:prstDash val="solid"/>
          </a:ln>
          <a:effectLst>
            <a:outerShdw dist="19050" dir="2700000" algn="bl" rotWithShape="0">
              <a:srgbClr val="151617">
                <a:alpha val="100000"/>
              </a:srgbClr>
            </a:outerShdw>
          </a:effectLst>
        </p:spPr>
        <p:txBody>
          <a:bodyPr/>
          <a:lstStyle/>
          <a:p>
            <a:endParaRPr lang="en-GB"/>
          </a:p>
        </p:txBody>
      </p:sp>
      <p:sp>
        <p:nvSpPr>
          <p:cNvPr id="4" name="Text 2"/>
          <p:cNvSpPr/>
          <p:nvPr/>
        </p:nvSpPr>
        <p:spPr>
          <a:xfrm>
            <a:off x="933926" y="2173605"/>
            <a:ext cx="107513" cy="411599"/>
          </a:xfrm>
          <a:prstGeom prst="rect">
            <a:avLst/>
          </a:prstGeom>
          <a:noFill/>
          <a:ln/>
        </p:spPr>
        <p:txBody>
          <a:bodyPr wrap="none" lIns="0" tIns="0" rIns="0" bIns="0" rtlCol="0" anchor="t"/>
          <a:lstStyle/>
          <a:p>
            <a:pPr marL="0" indent="0" algn="ctr">
              <a:lnSpc>
                <a:spcPts val="3200"/>
              </a:lnSpc>
              <a:buNone/>
            </a:pPr>
            <a:r>
              <a:rPr lang="en-US" sz="2000" b="1" dirty="0">
                <a:solidFill>
                  <a:srgbClr val="151617"/>
                </a:solidFill>
                <a:latin typeface="Montserrat Black" pitchFamily="34" charset="0"/>
                <a:ea typeface="Montserrat Black" pitchFamily="34" charset="-122"/>
                <a:cs typeface="Montserrat Black" pitchFamily="34" charset="-120"/>
              </a:rPr>
              <a:t>1</a:t>
            </a:r>
            <a:endParaRPr lang="en-US" sz="2000" dirty="0"/>
          </a:p>
        </p:txBody>
      </p:sp>
      <p:sp>
        <p:nvSpPr>
          <p:cNvPr id="5" name="Text 3"/>
          <p:cNvSpPr/>
          <p:nvPr/>
        </p:nvSpPr>
        <p:spPr>
          <a:xfrm>
            <a:off x="2574965" y="1992273"/>
            <a:ext cx="2573179" cy="321588"/>
          </a:xfrm>
          <a:prstGeom prst="rect">
            <a:avLst/>
          </a:prstGeom>
          <a:noFill/>
          <a:ln/>
        </p:spPr>
        <p:txBody>
          <a:bodyPr wrap="none" lIns="0" tIns="0" rIns="0" bIns="0" rtlCol="0" anchor="t"/>
          <a:lstStyle/>
          <a:p>
            <a:pPr marL="0" indent="0" algn="l">
              <a:lnSpc>
                <a:spcPts val="2500"/>
              </a:lnSpc>
              <a:buNone/>
            </a:pPr>
            <a:r>
              <a:rPr lang="en-US" sz="2000" b="1" dirty="0">
                <a:solidFill>
                  <a:srgbClr val="151617"/>
                </a:solidFill>
                <a:latin typeface="Montserrat Black" pitchFamily="34" charset="0"/>
                <a:ea typeface="Montserrat Black" pitchFamily="34" charset="-122"/>
                <a:cs typeface="Montserrat Black" pitchFamily="34" charset="-120"/>
              </a:rPr>
              <a:t>Assess Needs</a:t>
            </a:r>
            <a:endParaRPr lang="en-US" sz="2000" dirty="0"/>
          </a:p>
        </p:txBody>
      </p:sp>
      <p:sp>
        <p:nvSpPr>
          <p:cNvPr id="6" name="Text 4"/>
          <p:cNvSpPr/>
          <p:nvPr/>
        </p:nvSpPr>
        <p:spPr>
          <a:xfrm>
            <a:off x="2574965" y="2437328"/>
            <a:ext cx="8332470" cy="329327"/>
          </a:xfrm>
          <a:prstGeom prst="rect">
            <a:avLst/>
          </a:prstGeom>
          <a:noFill/>
          <a:ln/>
        </p:spPr>
        <p:txBody>
          <a:bodyPr wrap="none" lIns="0" tIns="0" rIns="0" bIns="0" rtlCol="0" anchor="t"/>
          <a:lstStyle/>
          <a:p>
            <a:pPr marL="0" indent="0" algn="l">
              <a:lnSpc>
                <a:spcPts val="2550"/>
              </a:lnSpc>
              <a:buNone/>
            </a:pPr>
            <a:r>
              <a:rPr lang="en-US" sz="1600" dirty="0">
                <a:solidFill>
                  <a:srgbClr val="151617"/>
                </a:solidFill>
                <a:latin typeface="Inconsolata" pitchFamily="34" charset="0"/>
                <a:ea typeface="Inconsolata" pitchFamily="34" charset="-122"/>
                <a:cs typeface="Inconsolata" pitchFamily="34" charset="-120"/>
              </a:rPr>
              <a:t>Identify target language skills, learner profiles, and institutional constraints.</a:t>
            </a:r>
            <a:endParaRPr lang="en-US" sz="1600" dirty="0"/>
          </a:p>
        </p:txBody>
      </p:sp>
      <p:sp>
        <p:nvSpPr>
          <p:cNvPr id="7" name="Shape 5"/>
          <p:cNvSpPr/>
          <p:nvPr/>
        </p:nvSpPr>
        <p:spPr>
          <a:xfrm>
            <a:off x="2471976" y="2962989"/>
            <a:ext cx="11335107" cy="11430"/>
          </a:xfrm>
          <a:prstGeom prst="roundRect">
            <a:avLst>
              <a:gd name="adj" fmla="val 80000"/>
            </a:avLst>
          </a:prstGeom>
          <a:solidFill>
            <a:srgbClr val="151617"/>
          </a:solidFill>
          <a:ln/>
        </p:spPr>
        <p:txBody>
          <a:bodyPr/>
          <a:lstStyle/>
          <a:p>
            <a:endParaRPr lang="en-GB"/>
          </a:p>
        </p:txBody>
      </p:sp>
      <p:sp>
        <p:nvSpPr>
          <p:cNvPr id="8" name="Shape 6"/>
          <p:cNvSpPr/>
          <p:nvPr/>
        </p:nvSpPr>
        <p:spPr>
          <a:xfrm>
            <a:off x="720447" y="3075384"/>
            <a:ext cx="3297317" cy="1186101"/>
          </a:xfrm>
          <a:prstGeom prst="roundRect">
            <a:avLst>
              <a:gd name="adj" fmla="val 771"/>
            </a:avLst>
          </a:prstGeom>
          <a:solidFill>
            <a:srgbClr val="F8ECE4"/>
          </a:solidFill>
          <a:ln w="7620">
            <a:solidFill>
              <a:srgbClr val="151617"/>
            </a:solidFill>
            <a:prstDash val="solid"/>
          </a:ln>
          <a:effectLst>
            <a:outerShdw dist="19050" dir="2700000" algn="bl" rotWithShape="0">
              <a:srgbClr val="151617">
                <a:alpha val="100000"/>
              </a:srgbClr>
            </a:outerShdw>
          </a:effectLst>
        </p:spPr>
        <p:txBody>
          <a:bodyPr/>
          <a:lstStyle/>
          <a:p>
            <a:endParaRPr lang="en-GB"/>
          </a:p>
        </p:txBody>
      </p:sp>
      <p:sp>
        <p:nvSpPr>
          <p:cNvPr id="9" name="Text 7"/>
          <p:cNvSpPr/>
          <p:nvPr/>
        </p:nvSpPr>
        <p:spPr>
          <a:xfrm>
            <a:off x="933926" y="3462576"/>
            <a:ext cx="156448" cy="411599"/>
          </a:xfrm>
          <a:prstGeom prst="rect">
            <a:avLst/>
          </a:prstGeom>
          <a:noFill/>
          <a:ln/>
        </p:spPr>
        <p:txBody>
          <a:bodyPr wrap="none" lIns="0" tIns="0" rIns="0" bIns="0" rtlCol="0" anchor="t"/>
          <a:lstStyle/>
          <a:p>
            <a:pPr marL="0" indent="0" algn="ctr">
              <a:lnSpc>
                <a:spcPts val="3200"/>
              </a:lnSpc>
              <a:buNone/>
            </a:pPr>
            <a:r>
              <a:rPr lang="en-US" sz="2000" b="1" dirty="0">
                <a:solidFill>
                  <a:srgbClr val="151617"/>
                </a:solidFill>
                <a:latin typeface="Montserrat Black" pitchFamily="34" charset="0"/>
                <a:ea typeface="Montserrat Black" pitchFamily="34" charset="-122"/>
                <a:cs typeface="Montserrat Black" pitchFamily="34" charset="-120"/>
              </a:rPr>
              <a:t>2</a:t>
            </a:r>
            <a:endParaRPr lang="en-US" sz="2000" dirty="0"/>
          </a:p>
        </p:txBody>
      </p:sp>
      <p:sp>
        <p:nvSpPr>
          <p:cNvPr id="10" name="Text 8"/>
          <p:cNvSpPr/>
          <p:nvPr/>
        </p:nvSpPr>
        <p:spPr>
          <a:xfrm>
            <a:off x="4223623" y="3281243"/>
            <a:ext cx="2573179" cy="321588"/>
          </a:xfrm>
          <a:prstGeom prst="rect">
            <a:avLst/>
          </a:prstGeom>
          <a:noFill/>
          <a:ln/>
        </p:spPr>
        <p:txBody>
          <a:bodyPr wrap="none" lIns="0" tIns="0" rIns="0" bIns="0" rtlCol="0" anchor="t"/>
          <a:lstStyle/>
          <a:p>
            <a:pPr marL="0" indent="0" algn="l">
              <a:lnSpc>
                <a:spcPts val="2500"/>
              </a:lnSpc>
              <a:buNone/>
            </a:pPr>
            <a:r>
              <a:rPr lang="en-US" sz="2000" b="1" dirty="0">
                <a:solidFill>
                  <a:srgbClr val="151617"/>
                </a:solidFill>
                <a:latin typeface="Montserrat Black" pitchFamily="34" charset="0"/>
                <a:ea typeface="Montserrat Black" pitchFamily="34" charset="-122"/>
                <a:cs typeface="Montserrat Black" pitchFamily="34" charset="-120"/>
              </a:rPr>
              <a:t>Select Tools</a:t>
            </a:r>
            <a:endParaRPr lang="en-US" sz="2000" dirty="0"/>
          </a:p>
        </p:txBody>
      </p:sp>
      <p:sp>
        <p:nvSpPr>
          <p:cNvPr id="11" name="Text 9"/>
          <p:cNvSpPr/>
          <p:nvPr/>
        </p:nvSpPr>
        <p:spPr>
          <a:xfrm>
            <a:off x="4223623" y="3726299"/>
            <a:ext cx="8538210" cy="329327"/>
          </a:xfrm>
          <a:prstGeom prst="rect">
            <a:avLst/>
          </a:prstGeom>
          <a:noFill/>
          <a:ln/>
        </p:spPr>
        <p:txBody>
          <a:bodyPr wrap="none" lIns="0" tIns="0" rIns="0" bIns="0" rtlCol="0" anchor="t"/>
          <a:lstStyle/>
          <a:p>
            <a:pPr marL="0" indent="0" algn="l">
              <a:lnSpc>
                <a:spcPts val="2550"/>
              </a:lnSpc>
              <a:buNone/>
            </a:pPr>
            <a:r>
              <a:rPr lang="en-US" sz="1600" dirty="0">
                <a:solidFill>
                  <a:srgbClr val="151617"/>
                </a:solidFill>
                <a:latin typeface="Inconsolata" pitchFamily="34" charset="0"/>
                <a:ea typeface="Inconsolata" pitchFamily="34" charset="-122"/>
                <a:cs typeface="Inconsolata" pitchFamily="34" charset="-120"/>
              </a:rPr>
              <a:t>Match digital solutions to specific learning objectives and pedagogical approaches.</a:t>
            </a:r>
            <a:endParaRPr lang="en-US" sz="1600" dirty="0"/>
          </a:p>
        </p:txBody>
      </p:sp>
      <p:sp>
        <p:nvSpPr>
          <p:cNvPr id="12" name="Shape 10"/>
          <p:cNvSpPr/>
          <p:nvPr/>
        </p:nvSpPr>
        <p:spPr>
          <a:xfrm>
            <a:off x="4120634" y="4251960"/>
            <a:ext cx="9686449" cy="11430"/>
          </a:xfrm>
          <a:prstGeom prst="roundRect">
            <a:avLst>
              <a:gd name="adj" fmla="val 80000"/>
            </a:avLst>
          </a:prstGeom>
          <a:solidFill>
            <a:srgbClr val="151617"/>
          </a:solidFill>
          <a:ln/>
        </p:spPr>
        <p:txBody>
          <a:bodyPr/>
          <a:lstStyle/>
          <a:p>
            <a:endParaRPr lang="en-GB"/>
          </a:p>
        </p:txBody>
      </p:sp>
      <p:sp>
        <p:nvSpPr>
          <p:cNvPr id="13" name="Shape 11"/>
          <p:cNvSpPr/>
          <p:nvPr/>
        </p:nvSpPr>
        <p:spPr>
          <a:xfrm>
            <a:off x="720447" y="4364355"/>
            <a:ext cx="4945975" cy="1515428"/>
          </a:xfrm>
          <a:prstGeom prst="roundRect">
            <a:avLst>
              <a:gd name="adj" fmla="val 603"/>
            </a:avLst>
          </a:prstGeom>
          <a:solidFill>
            <a:srgbClr val="F8ECE4"/>
          </a:solidFill>
          <a:ln w="7620">
            <a:solidFill>
              <a:srgbClr val="151617"/>
            </a:solidFill>
            <a:prstDash val="solid"/>
          </a:ln>
          <a:effectLst>
            <a:outerShdw dist="19050" dir="2700000" algn="bl" rotWithShape="0">
              <a:srgbClr val="151617">
                <a:alpha val="100000"/>
              </a:srgbClr>
            </a:outerShdw>
          </a:effectLst>
        </p:spPr>
        <p:txBody>
          <a:bodyPr/>
          <a:lstStyle/>
          <a:p>
            <a:endParaRPr lang="en-GB"/>
          </a:p>
        </p:txBody>
      </p:sp>
      <p:sp>
        <p:nvSpPr>
          <p:cNvPr id="14" name="Text 12"/>
          <p:cNvSpPr/>
          <p:nvPr/>
        </p:nvSpPr>
        <p:spPr>
          <a:xfrm>
            <a:off x="933926" y="4916210"/>
            <a:ext cx="157996" cy="411599"/>
          </a:xfrm>
          <a:prstGeom prst="rect">
            <a:avLst/>
          </a:prstGeom>
          <a:noFill/>
          <a:ln/>
        </p:spPr>
        <p:txBody>
          <a:bodyPr wrap="none" lIns="0" tIns="0" rIns="0" bIns="0" rtlCol="0" anchor="t"/>
          <a:lstStyle/>
          <a:p>
            <a:pPr marL="0" indent="0" algn="ctr">
              <a:lnSpc>
                <a:spcPts val="3200"/>
              </a:lnSpc>
              <a:buNone/>
            </a:pPr>
            <a:r>
              <a:rPr lang="en-US" sz="2000" b="1" dirty="0">
                <a:solidFill>
                  <a:srgbClr val="151617"/>
                </a:solidFill>
                <a:latin typeface="Montserrat Black" pitchFamily="34" charset="0"/>
                <a:ea typeface="Montserrat Black" pitchFamily="34" charset="-122"/>
                <a:cs typeface="Montserrat Black" pitchFamily="34" charset="-120"/>
              </a:rPr>
              <a:t>3</a:t>
            </a:r>
            <a:endParaRPr lang="en-US" sz="2000" dirty="0"/>
          </a:p>
        </p:txBody>
      </p:sp>
      <p:sp>
        <p:nvSpPr>
          <p:cNvPr id="15" name="Text 13"/>
          <p:cNvSpPr/>
          <p:nvPr/>
        </p:nvSpPr>
        <p:spPr>
          <a:xfrm>
            <a:off x="5872282" y="4570214"/>
            <a:ext cx="2573179" cy="321588"/>
          </a:xfrm>
          <a:prstGeom prst="rect">
            <a:avLst/>
          </a:prstGeom>
          <a:noFill/>
          <a:ln/>
        </p:spPr>
        <p:txBody>
          <a:bodyPr wrap="none" lIns="0" tIns="0" rIns="0" bIns="0" rtlCol="0" anchor="t"/>
          <a:lstStyle/>
          <a:p>
            <a:pPr marL="0" indent="0" algn="l">
              <a:lnSpc>
                <a:spcPts val="2500"/>
              </a:lnSpc>
              <a:buNone/>
            </a:pPr>
            <a:r>
              <a:rPr lang="en-US" sz="2000" b="1" dirty="0">
                <a:solidFill>
                  <a:srgbClr val="151617"/>
                </a:solidFill>
                <a:latin typeface="Montserrat Black" pitchFamily="34" charset="0"/>
                <a:ea typeface="Montserrat Black" pitchFamily="34" charset="-122"/>
                <a:cs typeface="Montserrat Black" pitchFamily="34" charset="-120"/>
              </a:rPr>
              <a:t>Train Educators</a:t>
            </a:r>
            <a:endParaRPr lang="en-US" sz="2000" dirty="0"/>
          </a:p>
        </p:txBody>
      </p:sp>
      <p:sp>
        <p:nvSpPr>
          <p:cNvPr id="16" name="Text 14"/>
          <p:cNvSpPr/>
          <p:nvPr/>
        </p:nvSpPr>
        <p:spPr>
          <a:xfrm>
            <a:off x="5872282" y="5015270"/>
            <a:ext cx="7831812" cy="658654"/>
          </a:xfrm>
          <a:prstGeom prst="rect">
            <a:avLst/>
          </a:prstGeom>
          <a:noFill/>
          <a:ln/>
        </p:spPr>
        <p:txBody>
          <a:bodyPr wrap="square" lIns="0" tIns="0" rIns="0" bIns="0" rtlCol="0" anchor="t"/>
          <a:lstStyle/>
          <a:p>
            <a:pPr marL="0" indent="0" algn="l">
              <a:lnSpc>
                <a:spcPts val="2550"/>
              </a:lnSpc>
              <a:buNone/>
            </a:pPr>
            <a:r>
              <a:rPr lang="en-US" sz="1600" dirty="0">
                <a:solidFill>
                  <a:srgbClr val="151617"/>
                </a:solidFill>
                <a:latin typeface="Inconsolata" pitchFamily="34" charset="0"/>
                <a:ea typeface="Inconsolata" pitchFamily="34" charset="-122"/>
                <a:cs typeface="Inconsolata" pitchFamily="34" charset="-120"/>
              </a:rPr>
              <a:t>Provide comprehensive professional development to ensure effective integration.</a:t>
            </a:r>
            <a:endParaRPr lang="en-US" sz="1600" dirty="0"/>
          </a:p>
        </p:txBody>
      </p:sp>
      <p:sp>
        <p:nvSpPr>
          <p:cNvPr id="17" name="Shape 15"/>
          <p:cNvSpPr/>
          <p:nvPr/>
        </p:nvSpPr>
        <p:spPr>
          <a:xfrm>
            <a:off x="5769293" y="5870258"/>
            <a:ext cx="8037790" cy="11430"/>
          </a:xfrm>
          <a:prstGeom prst="roundRect">
            <a:avLst>
              <a:gd name="adj" fmla="val 80000"/>
            </a:avLst>
          </a:prstGeom>
          <a:solidFill>
            <a:srgbClr val="151617"/>
          </a:solidFill>
          <a:ln/>
        </p:spPr>
        <p:txBody>
          <a:bodyPr/>
          <a:lstStyle/>
          <a:p>
            <a:endParaRPr lang="en-GB"/>
          </a:p>
        </p:txBody>
      </p:sp>
      <p:sp>
        <p:nvSpPr>
          <p:cNvPr id="18" name="Shape 16"/>
          <p:cNvSpPr/>
          <p:nvPr/>
        </p:nvSpPr>
        <p:spPr>
          <a:xfrm>
            <a:off x="720447" y="5982652"/>
            <a:ext cx="6594753" cy="1515428"/>
          </a:xfrm>
          <a:prstGeom prst="roundRect">
            <a:avLst>
              <a:gd name="adj" fmla="val 603"/>
            </a:avLst>
          </a:prstGeom>
          <a:solidFill>
            <a:srgbClr val="F8ECE4"/>
          </a:solidFill>
          <a:ln w="7620">
            <a:solidFill>
              <a:srgbClr val="151617"/>
            </a:solidFill>
            <a:prstDash val="solid"/>
          </a:ln>
          <a:effectLst>
            <a:outerShdw dist="19050" dir="2700000" algn="bl" rotWithShape="0">
              <a:srgbClr val="151617">
                <a:alpha val="100000"/>
              </a:srgbClr>
            </a:outerShdw>
          </a:effectLst>
        </p:spPr>
        <p:txBody>
          <a:bodyPr/>
          <a:lstStyle/>
          <a:p>
            <a:endParaRPr lang="en-GB"/>
          </a:p>
        </p:txBody>
      </p:sp>
      <p:sp>
        <p:nvSpPr>
          <p:cNvPr id="19" name="Text 17"/>
          <p:cNvSpPr/>
          <p:nvPr/>
        </p:nvSpPr>
        <p:spPr>
          <a:xfrm>
            <a:off x="933926" y="6534507"/>
            <a:ext cx="183118" cy="411599"/>
          </a:xfrm>
          <a:prstGeom prst="rect">
            <a:avLst/>
          </a:prstGeom>
          <a:noFill/>
          <a:ln/>
        </p:spPr>
        <p:txBody>
          <a:bodyPr wrap="none" lIns="0" tIns="0" rIns="0" bIns="0" rtlCol="0" anchor="t"/>
          <a:lstStyle/>
          <a:p>
            <a:pPr marL="0" indent="0" algn="ctr">
              <a:lnSpc>
                <a:spcPts val="3200"/>
              </a:lnSpc>
              <a:buNone/>
            </a:pPr>
            <a:r>
              <a:rPr lang="en-US" sz="2000" b="1" dirty="0">
                <a:solidFill>
                  <a:srgbClr val="151617"/>
                </a:solidFill>
                <a:latin typeface="Montserrat Black" pitchFamily="34" charset="0"/>
                <a:ea typeface="Montserrat Black" pitchFamily="34" charset="-122"/>
                <a:cs typeface="Montserrat Black" pitchFamily="34" charset="-120"/>
              </a:rPr>
              <a:t>4</a:t>
            </a:r>
            <a:endParaRPr lang="en-US" sz="2000" dirty="0"/>
          </a:p>
        </p:txBody>
      </p:sp>
      <p:sp>
        <p:nvSpPr>
          <p:cNvPr id="20" name="Text 18"/>
          <p:cNvSpPr/>
          <p:nvPr/>
        </p:nvSpPr>
        <p:spPr>
          <a:xfrm>
            <a:off x="7521059" y="6188512"/>
            <a:ext cx="2701885" cy="321588"/>
          </a:xfrm>
          <a:prstGeom prst="rect">
            <a:avLst/>
          </a:prstGeom>
          <a:noFill/>
          <a:ln/>
        </p:spPr>
        <p:txBody>
          <a:bodyPr wrap="none" lIns="0" tIns="0" rIns="0" bIns="0" rtlCol="0" anchor="t"/>
          <a:lstStyle/>
          <a:p>
            <a:pPr marL="0" indent="0" algn="l">
              <a:lnSpc>
                <a:spcPts val="2500"/>
              </a:lnSpc>
              <a:buNone/>
            </a:pPr>
            <a:r>
              <a:rPr lang="en-US" sz="2000" b="1" dirty="0">
                <a:solidFill>
                  <a:srgbClr val="151617"/>
                </a:solidFill>
                <a:latin typeface="Montserrat Black" pitchFamily="34" charset="0"/>
                <a:ea typeface="Montserrat Black" pitchFamily="34" charset="-122"/>
                <a:cs typeface="Montserrat Black" pitchFamily="34" charset="-120"/>
              </a:rPr>
              <a:t>Monitor and Iterate</a:t>
            </a:r>
            <a:endParaRPr lang="en-US" sz="2000" dirty="0"/>
          </a:p>
        </p:txBody>
      </p:sp>
      <p:sp>
        <p:nvSpPr>
          <p:cNvPr id="21" name="Text 19"/>
          <p:cNvSpPr/>
          <p:nvPr/>
        </p:nvSpPr>
        <p:spPr>
          <a:xfrm>
            <a:off x="7521059" y="6633567"/>
            <a:ext cx="6183035" cy="658654"/>
          </a:xfrm>
          <a:prstGeom prst="rect">
            <a:avLst/>
          </a:prstGeom>
          <a:noFill/>
          <a:ln/>
        </p:spPr>
        <p:txBody>
          <a:bodyPr wrap="square" lIns="0" tIns="0" rIns="0" bIns="0" rtlCol="0" anchor="t"/>
          <a:lstStyle/>
          <a:p>
            <a:pPr marL="0" indent="0" algn="l">
              <a:lnSpc>
                <a:spcPts val="2550"/>
              </a:lnSpc>
              <a:buNone/>
            </a:pPr>
            <a:r>
              <a:rPr lang="en-US" sz="1600" dirty="0">
                <a:solidFill>
                  <a:srgbClr val="151617"/>
                </a:solidFill>
                <a:latin typeface="Inconsolata" pitchFamily="34" charset="0"/>
                <a:ea typeface="Inconsolata" pitchFamily="34" charset="-122"/>
                <a:cs typeface="Inconsolata" pitchFamily="34" charset="-120"/>
              </a:rPr>
              <a:t>Continuously evaluate the impact of digital tools and make adjustments as needed.</a:t>
            </a:r>
            <a:endParaRPr lang="en-US" sz="1600" dirty="0"/>
          </a:p>
        </p:txBody>
      </p:sp>
      <p:pic>
        <p:nvPicPr>
          <p:cNvPr id="23" name="Obraz 22">
            <a:extLst>
              <a:ext uri="{FF2B5EF4-FFF2-40B4-BE49-F238E27FC236}">
                <a16:creationId xmlns:a16="http://schemas.microsoft.com/office/drawing/2014/main" id="{02C93989-B5F5-4FF0-7EDF-DE9E72280D2B}"/>
              </a:ext>
            </a:extLst>
          </p:cNvPr>
          <p:cNvPicPr>
            <a:picLocks noChangeAspect="1"/>
          </p:cNvPicPr>
          <p:nvPr/>
        </p:nvPicPr>
        <p:blipFill>
          <a:blip r:embed="rId3"/>
          <a:stretch>
            <a:fillRect/>
          </a:stretch>
        </p:blipFill>
        <p:spPr>
          <a:xfrm>
            <a:off x="12989615" y="454358"/>
            <a:ext cx="920338" cy="920338"/>
          </a:xfrm>
          <a:prstGeom prst="rect">
            <a:avLst/>
          </a:prstGeom>
        </p:spPr>
      </p:pic>
      <p:pic>
        <p:nvPicPr>
          <p:cNvPr id="24" name="Obraz 23">
            <a:extLst>
              <a:ext uri="{FF2B5EF4-FFF2-40B4-BE49-F238E27FC236}">
                <a16:creationId xmlns:a16="http://schemas.microsoft.com/office/drawing/2014/main" id="{F4AF7002-444C-7D55-1BF1-5D870BEE8C17}"/>
              </a:ext>
            </a:extLst>
          </p:cNvPr>
          <p:cNvPicPr>
            <a:picLocks noChangeAspect="1"/>
          </p:cNvPicPr>
          <p:nvPr/>
        </p:nvPicPr>
        <p:blipFill>
          <a:blip r:embed="rId4"/>
          <a:stretch>
            <a:fillRect/>
          </a:stretch>
        </p:blipFill>
        <p:spPr>
          <a:xfrm>
            <a:off x="11986768" y="1539239"/>
            <a:ext cx="2005693" cy="91655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511</Words>
  <Application>Microsoft Macintosh PowerPoint</Application>
  <PresentationFormat>Произвольный</PresentationFormat>
  <Paragraphs>75</Paragraphs>
  <Slides>8</Slides>
  <Notes>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Montserrat Black</vt:lpstr>
      <vt:lpstr>Arial</vt:lpstr>
      <vt:lpstr>Inconsolata</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Yan Kapranov</cp:lastModifiedBy>
  <cp:revision>6</cp:revision>
  <dcterms:created xsi:type="dcterms:W3CDTF">2024-11-25T19:40:47Z</dcterms:created>
  <dcterms:modified xsi:type="dcterms:W3CDTF">2025-02-05T12:15:03Z</dcterms:modified>
</cp:coreProperties>
</file>