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271FF5B7.xml" ContentType="application/vnd.ms-powerpoint.comments+xml"/>
  <Override PartName="/ppt/comments/modernComment_109_DEEE99C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B_6C1F17BB.xml" ContentType="application/vnd.ms-powerpoint.comments+xml"/>
  <Override PartName="/ppt/comments/modernComment_117_C1711C8A.xml" ContentType="application/vnd.ms-powerpoint.comments+xml"/>
  <Override PartName="/ppt/comments/modernComment_10A_584543B0.xml" ContentType="application/vnd.ms-powerpoint.comments+xml"/>
  <Override PartName="/ppt/comments/modernComment_115_AED9B7C4.xml" ContentType="application/vnd.ms-powerpoint.comments+xml"/>
  <Override PartName="/ppt/comments/modernComment_122_9A2C6757.xml" ContentType="application/vnd.ms-powerpoint.comments+xml"/>
  <Override PartName="/ppt/comments/modernComment_11E_EAD75092.xml" ContentType="application/vnd.ms-powerpoint.comments+xml"/>
  <Override PartName="/ppt/comments/modernComment_10D_6EB2613E.xml" ContentType="application/vnd.ms-powerpoint.comments+xml"/>
  <Override PartName="/ppt/notesSlides/notesSlide4.xml" ContentType="application/vnd.openxmlformats-officedocument.presentationml.notesSlide+xml"/>
  <Override PartName="/ppt/comments/modernComment_123_E729BD3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89" r:id="rId3"/>
    <p:sldId id="265" r:id="rId4"/>
    <p:sldId id="272" r:id="rId5"/>
    <p:sldId id="273" r:id="rId6"/>
    <p:sldId id="274" r:id="rId7"/>
    <p:sldId id="275" r:id="rId8"/>
    <p:sldId id="276" r:id="rId9"/>
    <p:sldId id="283" r:id="rId10"/>
    <p:sldId id="267" r:id="rId11"/>
    <p:sldId id="279" r:id="rId12"/>
    <p:sldId id="280" r:id="rId13"/>
    <p:sldId id="292" r:id="rId14"/>
    <p:sldId id="293" r:id="rId15"/>
    <p:sldId id="294" r:id="rId16"/>
    <p:sldId id="285" r:id="rId17"/>
    <p:sldId id="266" r:id="rId18"/>
    <p:sldId id="277" r:id="rId19"/>
    <p:sldId id="281" r:id="rId20"/>
    <p:sldId id="287" r:id="rId21"/>
    <p:sldId id="290" r:id="rId22"/>
    <p:sldId id="284" r:id="rId23"/>
    <p:sldId id="286" r:id="rId24"/>
    <p:sldId id="269" r:id="rId25"/>
    <p:sldId id="2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6AFB41-8F0A-6028-E697-74366ABB1AA9}" name="Muhammed M. Hastürk" initials="MH" userId="6d038537c7a9c4e6" providerId="Windows Live"/>
  <p188:author id="{F156F2E7-996B-1060-59C1-43106B76BA28}" name="Wiktoria Czajkowska" initials="" userId="S::czajkwi5467_aeh@students.vizja.pl::f5244ff5-d795-480b-981f-f01703cdb4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B"/>
    <a:srgbClr val="FE8120"/>
    <a:srgbClr val="FDC010"/>
    <a:srgbClr val="042B48"/>
    <a:srgbClr val="2C3648"/>
    <a:srgbClr val="58CC02"/>
    <a:srgbClr val="B7ED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autoAdjust="0"/>
    <p:restoredTop sz="94648"/>
  </p:normalViewPr>
  <p:slideViewPr>
    <p:cSldViewPr snapToGrid="0">
      <p:cViewPr>
        <p:scale>
          <a:sx n="25" d="100"/>
          <a:sy n="25" d="100"/>
        </p:scale>
        <p:origin x="1618" y="12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01_271FF5B7.xml><?xml version="1.0" encoding="utf-8"?>
<p188:cmLst xmlns:a="http://schemas.openxmlformats.org/drawingml/2006/main" xmlns:r="http://schemas.openxmlformats.org/officeDocument/2006/relationships" xmlns:p188="http://schemas.microsoft.com/office/powerpoint/2018/8/main">
  <p188:cm id="{2204A542-A67C-004E-80CC-E109D20FA847}" authorId="{F156F2E7-996B-1060-59C1-43106B76BA28}" created="2024-11-24T11:13:09.524">
    <pc:sldMkLst xmlns:pc="http://schemas.microsoft.com/office/powerpoint/2013/main/command">
      <pc:docMk/>
      <pc:sldMk cId="656405943" sldId="257"/>
    </pc:sldMkLst>
    <p188:txBody>
      <a:bodyPr/>
      <a:lstStyle/>
      <a:p>
        <a:r>
          <a:rPr lang="pl-PL"/>
          <a:t>Good morning everyone,
Today, I’m excited to talk about how digital technologies are transforming the way foreign languages are studied and translated, particularly in European universities. Language learning is more important than ever in our interconnected world, and technology has opened up new possibilities for acquiring these skills efficiently and effectively. Let’s explore some key tools and examples that are shaping language education across Europe.</a:t>
        </a:r>
      </a:p>
    </p188:txBody>
  </p188:cm>
</p188:cmLst>
</file>

<file path=ppt/comments/modernComment_109_DEEE99C6.xml><?xml version="1.0" encoding="utf-8"?>
<p188:cmLst xmlns:a="http://schemas.openxmlformats.org/drawingml/2006/main" xmlns:r="http://schemas.openxmlformats.org/officeDocument/2006/relationships" xmlns:p188="http://schemas.microsoft.com/office/powerpoint/2018/8/main">
  <p188:cm id="{2A0998D2-666B-4133-9991-8CF54C26CF1F}" authorId="{9B6AFB41-8F0A-6028-E697-74366ABB1AA9}" created="2024-11-20T20:29:14.154">
    <pc:sldMkLst xmlns:pc="http://schemas.microsoft.com/office/powerpoint/2013/main/command">
      <pc:docMk/>
      <pc:sldMk cId="3740178886" sldId="265"/>
    </pc:sldMkLst>
    <p188:txBody>
      <a:bodyPr/>
      <a:lstStyle/>
      <a:p>
        <a:r>
          <a:rPr lang="en-US"/>
          <a:t>Now, let’s explore some popular applications used in Europe:
Duolingo – Known for its gamified approach, Duolingo is widely used as a supplementary tool in university language courses.
Memrise – This app combines videos of native speakers with spaced repetition techniques, ensuring students retain what they learn.
DeepL – A powerful translation tool praised for its accuracy, especially with European languages, and often used in academic contexts.
Babbel – It focuses on conversational skills and cultural nuances, providing students with practical language skills.
Linguee – A dictionary and translation hybrid, Linguee is perfect for understanding word meanings in context.
These tools cater to various aspects of language learning and translation, making them versatile and impactful</a:t>
        </a:r>
      </a:p>
    </p188:txBody>
  </p188:cm>
</p188:cmLst>
</file>

<file path=ppt/comments/modernComment_10A_584543B0.xml><?xml version="1.0" encoding="utf-8"?>
<p188:cmLst xmlns:a="http://schemas.openxmlformats.org/drawingml/2006/main" xmlns:r="http://schemas.openxmlformats.org/officeDocument/2006/relationships" xmlns:p188="http://schemas.microsoft.com/office/powerpoint/2018/8/main">
  <p188:cm id="{65147995-B128-4423-B9B5-0ACA9A9F6993}" authorId="{9B6AFB41-8F0A-6028-E697-74366ABB1AA9}" created="2024-11-22T23:12:10.003">
    <pc:sldMkLst xmlns:pc="http://schemas.microsoft.com/office/powerpoint/2013/main/command">
      <pc:docMk/>
      <pc:sldMk cId="1480934320" sldId="266"/>
    </pc:sldMkLst>
    <p188:replyLst>
      <p188:reply id="{D3EC6639-7C71-094C-9A03-28746031FC93}" authorId="{F156F2E7-996B-1060-59C1-43106B76BA28}" created="2024-11-24T11:31:36.038">
        <p188:txBody>
          <a:bodyPr/>
          <a:lstStyle/>
          <a:p>
            <a:r>
              <a:rPr lang="pl-PL"/>
              <a:t>Why It's Innovative:
Combines cutting-edge VR/AR with a media-rich curriculum.	
Immerses students in cultural and real-world language contexts.
</a:t>
            </a:r>
          </a:p>
        </p188:txBody>
      </p188:reply>
    </p188:replyLst>
    <p188:txBody>
      <a:bodyPr/>
      <a:lstStyle/>
      <a:p>
        <a:r>
          <a:rPr lang="en-US"/>
          <a:t>University of Edinburgh (Scotland, UK)
"The University of Edinburgh is pioneering the use of virtual and augmented reality in language education.
These tools create immersive environments where students can practice language in simulated cultural settings or virtual travel experiences.
Edinburgh also uses media like films and podcasts to teach language in context, combining technology with cultural richness for a dynamic learning experience."</a:t>
        </a:r>
      </a:p>
    </p188:txBody>
  </p188:cm>
</p188:cmLst>
</file>

<file path=ppt/comments/modernComment_10B_6C1F17BB.xml><?xml version="1.0" encoding="utf-8"?>
<p188:cmLst xmlns:a="http://schemas.openxmlformats.org/drawingml/2006/main" xmlns:r="http://schemas.openxmlformats.org/officeDocument/2006/relationships" xmlns:p188="http://schemas.microsoft.com/office/powerpoint/2018/8/main">
  <p188:cm id="{2819666F-DFDC-4095-9CEA-839DB48F0FE8}" authorId="{9B6AFB41-8F0A-6028-E697-74366ABB1AA9}" created="2024-11-22T23:11:34.899">
    <pc:sldMkLst xmlns:pc="http://schemas.microsoft.com/office/powerpoint/2013/main/command">
      <pc:docMk/>
      <pc:sldMk cId="1813977019" sldId="267"/>
    </pc:sldMkLst>
    <p188:txBody>
      <a:bodyPr/>
      <a:lstStyle/>
      <a:p>
        <a:r>
          <a:rPr lang="en-US"/>
          <a:t>Stockholm University (Sweden)
"Stockholm University leverages technology to make language learning more effective.
They use speech recognition software for real-time pronunciation feedback and foster global collaboration by connecting students with peers from around the world.
With a strong emphasis on multilingual education, Stockholm prepares students for global communication by encouraging proficiency in multiple languages."</a:t>
        </a:r>
      </a:p>
    </p188:txBody>
  </p188:cm>
</p188:cmLst>
</file>

<file path=ppt/comments/modernComment_10D_6EB2613E.xml><?xml version="1.0" encoding="utf-8"?>
<p188:cmLst xmlns:a="http://schemas.openxmlformats.org/drawingml/2006/main" xmlns:r="http://schemas.openxmlformats.org/officeDocument/2006/relationships" xmlns:p188="http://schemas.microsoft.com/office/powerpoint/2018/8/main">
  <p188:cm id="{ECCF15E6-CADC-4AFA-8D97-CC780644C5ED}" authorId="{9B6AFB41-8F0A-6028-E697-74366ABB1AA9}" created="2024-11-20T20:29:37.385">
    <pc:sldMkLst xmlns:pc="http://schemas.microsoft.com/office/powerpoint/2013/main/command">
      <pc:docMk/>
      <pc:sldMk cId="1857184062" sldId="269"/>
    </pc:sldMkLst>
    <p188:txBody>
      <a:bodyPr/>
      <a:lstStyle/>
      <a:p>
        <a:r>
          <a:rPr lang="en-US"/>
          <a:t>The benefits of these technologies are undeniable. Students can learn at their own pace, anytime and anywhere. The tools are often personalized, adapting to each learner’s strengths and weaknesses. Collaborative platforms connect students with peers worldwide, fostering cross-cultural learning. Additionally, translation tools like DeepL enhance academic writing by providing accurate translations and suggestions. These benefits make digital technologies an invaluable asset in today’s education.</a:t>
        </a:r>
      </a:p>
    </p188:txBody>
  </p188:cm>
  <p188:cm id="{3F5F2488-9F10-4DE7-8F5E-3FA35B2AD9B1}" authorId="{9B6AFB41-8F0A-6028-E697-74366ABB1AA9}" created="2024-11-22T22:51:01.910">
    <pc:sldMkLst xmlns:pc="http://schemas.microsoft.com/office/powerpoint/2013/main/command">
      <pc:docMk/>
      <pc:sldMk cId="1857184062" sldId="269"/>
    </pc:sldMkLst>
    <p188:txBody>
      <a:bodyPr/>
      <a:lstStyle/>
      <a:p>
        <a:r>
          <a:rPr lang="en-US"/>
          <a:t>However, there are some challenges to keep in mind. Over-reliance on these tools can sometimes hinder deeper understanding, as technology cannot replace human nuances in language learning. Moreover, the cost of premium features in some apps may limit access for certain students. Lastly, not all languages are equally supported, which can create gaps in resources for less commonly spoken languages.</a:t>
        </a:r>
      </a:p>
    </p188:txBody>
  </p188:cm>
</p188:cmLst>
</file>

<file path=ppt/comments/modernComment_115_AED9B7C4.xml><?xml version="1.0" encoding="utf-8"?>
<p188:cmLst xmlns:a="http://schemas.openxmlformats.org/drawingml/2006/main" xmlns:r="http://schemas.openxmlformats.org/officeDocument/2006/relationships" xmlns:p188="http://schemas.microsoft.com/office/powerpoint/2018/8/main">
  <p188:cm id="{915E4A9D-3E3F-43AC-B616-840F60046059}" authorId="{9B6AFB41-8F0A-6028-E697-74366ABB1AA9}" created="2024-11-22T23:10:46.989">
    <pc:sldMkLst xmlns:pc="http://schemas.microsoft.com/office/powerpoint/2013/main/command">
      <pc:docMk/>
      <pc:sldMk cId="2933503940" sldId="277"/>
    </pc:sldMkLst>
    <p188:txBody>
      <a:bodyPr/>
      <a:lstStyle/>
      <a:p>
        <a:r>
          <a:rPr lang="en-US"/>
          <a:t>University of Helsinki (Finland)
"The University of Helsinki integrates gamification and digital tools to enhance language learning. They use game-based platforms and virtual simulations to teach vocabulary and grammar in real-world scenarios like virtual debates.
Helsinki also emphasizes multilingualism, offering courses in Finnish, Swedish, and more, highlighting the cognitive and social benefits of learning multiple languages.
Their combination of gamification and multilingual focus makes language learning fun and globally relevant."</a:t>
        </a:r>
      </a:p>
    </p188:txBody>
  </p188:cm>
</p188:cmLst>
</file>

<file path=ppt/comments/modernComment_117_C1711C8A.xml><?xml version="1.0" encoding="utf-8"?>
<p188:cmLst xmlns:a="http://schemas.openxmlformats.org/drawingml/2006/main" xmlns:r="http://schemas.openxmlformats.org/officeDocument/2006/relationships" xmlns:p188="http://schemas.microsoft.com/office/powerpoint/2018/8/main">
  <p188:cm id="{82A9D050-5EC7-4F48-A3DB-F1FF5EFD954E}" authorId="{9B6AFB41-8F0A-6028-E697-74366ABB1AA9}" created="2024-11-22T23:12:42.221">
    <pc:sldMkLst xmlns:pc="http://schemas.microsoft.com/office/powerpoint/2013/main/command">
      <pc:docMk/>
      <pc:sldMk cId="3245415562" sldId="279"/>
    </pc:sldMkLst>
    <p188:txBody>
      <a:bodyPr/>
      <a:lstStyle/>
      <a:p>
        <a:r>
          <a:rPr lang="en-US"/>
          <a:t>University of Copenhagen (Denmark)
"The University of Copenhagen combines advanced tools like SpeechAce and Rosetta Stone with cultural learning.
They offer comprehensive courses in Scandinavian languages, integrating cultural exchange opportunities to give students both linguistic and cultural fluency.
Copenhagen’s blend of technology and cultural focus ensures a holistic learning experience."</a:t>
        </a:r>
      </a:p>
    </p188:txBody>
  </p188:cm>
</p188:cmLst>
</file>

<file path=ppt/comments/modernComment_11E_EAD75092.xml><?xml version="1.0" encoding="utf-8"?>
<p188:cmLst xmlns:a="http://schemas.openxmlformats.org/drawingml/2006/main" xmlns:r="http://schemas.openxmlformats.org/officeDocument/2006/relationships" xmlns:p188="http://schemas.microsoft.com/office/powerpoint/2018/8/main">
  <p188:cm id="{265BC9A1-B5C1-4792-8A52-7CE8CE63FF84}" authorId="{9B6AFB41-8F0A-6028-E697-74366ABB1AA9}" created="2024-11-24T11:36:13.322">
    <pc:sldMkLst xmlns:pc="http://schemas.microsoft.com/office/powerpoint/2013/main/command">
      <pc:docMk/>
      <pc:sldMk cId="3939979410" sldId="286"/>
    </pc:sldMkLst>
    <p188:txBody>
      <a:bodyPr/>
      <a:lstStyle/>
      <a:p>
        <a:r>
          <a:rPr lang="en-US"/>
          <a:t>Blended Learning: Leipzig offers a blended learning approach, combining face-to-face instruction with digital resources, allowing students to learn both in and outside the classroom. The university uses digital language labs with speech recognition technology, where students can record and analyze their pronunciation, improving their speaking skills.</a:t>
        </a:r>
      </a:p>
    </p188:txBody>
  </p188:cm>
</p188:cmLst>
</file>

<file path=ppt/comments/modernComment_122_9A2C6757.xml><?xml version="1.0" encoding="utf-8"?>
<p188:cmLst xmlns:a="http://schemas.openxmlformats.org/drawingml/2006/main" xmlns:r="http://schemas.openxmlformats.org/officeDocument/2006/relationships" xmlns:p188="http://schemas.microsoft.com/office/powerpoint/2018/8/main">
  <p188:cm id="{3ECF7F3B-552D-2540-B9BF-308A299BBD1E}" authorId="{F156F2E7-996B-1060-59C1-43106B76BA28}" created="2024-11-23T21:48:51.539">
    <ac:deMkLst xmlns:ac="http://schemas.microsoft.com/office/drawing/2013/main/command">
      <pc:docMk xmlns:pc="http://schemas.microsoft.com/office/powerpoint/2013/main/command"/>
      <pc:sldMk xmlns:pc="http://schemas.microsoft.com/office/powerpoint/2013/main/command" cId="2586601303" sldId="290"/>
      <ac:spMk id="2" creationId="{10E35300-EA99-46E3-0C72-F840AE071750}"/>
    </ac:deMkLst>
    <p188:txBody>
      <a:bodyPr/>
      <a:lstStyle/>
      <a:p>
        <a:r>
          <a:rPr lang="pl-PL"/>
          <a:t>Mobile Language Learning: The university uses mobile apps like Busuu and Memrise to facilitate language learning outside the classroom,providing students with on-the-go practice and exposure to native language content.
</a:t>
        </a:r>
      </a:p>
    </p188:txBody>
  </p188:cm>
</p188:cmLst>
</file>

<file path=ppt/comments/modernComment_123_E729BD38.xml><?xml version="1.0" encoding="utf-8"?>
<p188:cmLst xmlns:a="http://schemas.openxmlformats.org/drawingml/2006/main" xmlns:r="http://schemas.openxmlformats.org/officeDocument/2006/relationships" xmlns:p188="http://schemas.microsoft.com/office/powerpoint/2018/8/main">
  <p188:cm id="{F20EB598-75C2-416A-ADD6-B08AE3E1D987}" authorId="{9B6AFB41-8F0A-6028-E697-74366ABB1AA9}" created="2024-11-20T20:32:41.293">
    <pc:sldMkLst xmlns:pc="http://schemas.microsoft.com/office/powerpoint/2013/main/command">
      <pc:docMk/>
      <pc:sldMk cId="1158805862" sldId="271"/>
    </pc:sldMkLst>
    <p188:txBody>
      <a:bodyPr/>
      <a:lstStyle/>
      <a:p>
        <a:r>
          <a:rPr lang="en-US"/>
          <a:t>To conclude, digital technologies have revolutionized language education and translation, especially in European universities. By integrating tools like Duolingo, Memrise, DeepL, and VR platforms, these institutions are setting new standards for how we learn languages. At the same time, it’s important to balance these innovations with traditional learning methods to achieve the best results. Thank you for your attention, and I’d be happy to answer any questions!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BD555-B936-47ED-95B2-500509E88772}"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7A7A8-75E4-4CC9-9A00-15C55035C9D6}" type="slidenum">
              <a:rPr lang="en-US" smtClean="0"/>
              <a:t>‹#›</a:t>
            </a:fld>
            <a:endParaRPr lang="en-US"/>
          </a:p>
        </p:txBody>
      </p:sp>
    </p:spTree>
    <p:extLst>
      <p:ext uri="{BB962C8B-B14F-4D97-AF65-F5344CB8AC3E}">
        <p14:creationId xmlns:p14="http://schemas.microsoft.com/office/powerpoint/2010/main" val="155439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7A7A8-75E4-4CC9-9A00-15C55035C9D6}" type="slidenum">
              <a:rPr lang="en-US" smtClean="0"/>
              <a:t>6</a:t>
            </a:fld>
            <a:endParaRPr lang="en-US"/>
          </a:p>
        </p:txBody>
      </p:sp>
    </p:spTree>
    <p:extLst>
      <p:ext uri="{BB962C8B-B14F-4D97-AF65-F5344CB8AC3E}">
        <p14:creationId xmlns:p14="http://schemas.microsoft.com/office/powerpoint/2010/main" val="115103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2AAE-E6C7-9850-2898-B31F1EDCF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6F93D-2F46-CC8E-D8AF-79DF5F5CC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8F532-CFE3-6756-1F9B-B5437D896C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52D246-983D-EFEA-0D64-50C523F0A141}"/>
              </a:ext>
            </a:extLst>
          </p:cNvPr>
          <p:cNvSpPr>
            <a:spLocks noGrp="1"/>
          </p:cNvSpPr>
          <p:nvPr>
            <p:ph type="sldNum" sz="quarter" idx="5"/>
          </p:nvPr>
        </p:nvSpPr>
        <p:spPr/>
        <p:txBody>
          <a:bodyPr/>
          <a:lstStyle/>
          <a:p>
            <a:fld id="{BF07A7A8-75E4-4CC9-9A00-15C55035C9D6}" type="slidenum">
              <a:rPr lang="en-US" smtClean="0"/>
              <a:t>7</a:t>
            </a:fld>
            <a:endParaRPr lang="en-US"/>
          </a:p>
        </p:txBody>
      </p:sp>
    </p:spTree>
    <p:extLst>
      <p:ext uri="{BB962C8B-B14F-4D97-AF65-F5344CB8AC3E}">
        <p14:creationId xmlns:p14="http://schemas.microsoft.com/office/powerpoint/2010/main" val="193680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7791-9D0D-CD77-8836-DE3AA0A17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3BFF0-2F06-A801-7F5B-A401FF4E6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77623-911E-0CE1-894E-0DC8DE6C9A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FA7E32-3C2D-4061-F611-3F7C08A81255}"/>
              </a:ext>
            </a:extLst>
          </p:cNvPr>
          <p:cNvSpPr>
            <a:spLocks noGrp="1"/>
          </p:cNvSpPr>
          <p:nvPr>
            <p:ph type="sldNum" sz="quarter" idx="5"/>
          </p:nvPr>
        </p:nvSpPr>
        <p:spPr/>
        <p:txBody>
          <a:bodyPr/>
          <a:lstStyle/>
          <a:p>
            <a:fld id="{BF07A7A8-75E4-4CC9-9A00-15C55035C9D6}" type="slidenum">
              <a:rPr lang="en-US" smtClean="0"/>
              <a:t>8</a:t>
            </a:fld>
            <a:endParaRPr lang="en-US"/>
          </a:p>
        </p:txBody>
      </p:sp>
    </p:spTree>
    <p:extLst>
      <p:ext uri="{BB962C8B-B14F-4D97-AF65-F5344CB8AC3E}">
        <p14:creationId xmlns:p14="http://schemas.microsoft.com/office/powerpoint/2010/main" val="274808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7A7A8-75E4-4CC9-9A00-15C55035C9D6}" type="slidenum">
              <a:rPr lang="en-US" smtClean="0"/>
              <a:t>25</a:t>
            </a:fld>
            <a:endParaRPr lang="en-US"/>
          </a:p>
        </p:txBody>
      </p:sp>
    </p:spTree>
    <p:extLst>
      <p:ext uri="{BB962C8B-B14F-4D97-AF65-F5344CB8AC3E}">
        <p14:creationId xmlns:p14="http://schemas.microsoft.com/office/powerpoint/2010/main" val="231949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FD702DF-9BBB-403E-AB18-65A4C165919A}" type="datetimeFigureOut">
              <a:rPr lang="en-US" smtClean="0"/>
              <a:t>2/5/2025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A5688EF-3922-4A01-84EE-B495104213D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753156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D702DF-9BBB-403E-AB18-65A4C165919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147619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D702DF-9BBB-403E-AB18-65A4C165919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312813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D702DF-9BBB-403E-AB18-65A4C165919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392655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FD702DF-9BBB-403E-AB18-65A4C165919A}" type="datetimeFigureOut">
              <a:rPr lang="en-US" smtClean="0"/>
              <a:t>2/5/2025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A5688EF-3922-4A01-84EE-B495104213D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957285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FD702DF-9BBB-403E-AB18-65A4C165919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96578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FD702DF-9BBB-403E-AB18-65A4C165919A}"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156156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FD702DF-9BBB-403E-AB18-65A4C165919A}"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223448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702DF-9BBB-403E-AB18-65A4C165919A}"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88EF-3922-4A01-84EE-B495104213D7}" type="slidenum">
              <a:rPr lang="en-US" smtClean="0"/>
              <a:t>‹#›</a:t>
            </a:fld>
            <a:endParaRPr lang="en-US"/>
          </a:p>
        </p:txBody>
      </p:sp>
    </p:spTree>
    <p:extLst>
      <p:ext uri="{BB962C8B-B14F-4D97-AF65-F5344CB8AC3E}">
        <p14:creationId xmlns:p14="http://schemas.microsoft.com/office/powerpoint/2010/main" val="97631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FD702DF-9BBB-403E-AB18-65A4C165919A}" type="datetimeFigureOut">
              <a:rPr lang="en-US" smtClean="0"/>
              <a:t>2/5/2025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5688EF-3922-4A01-84EE-B495104213D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473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FD702DF-9BBB-403E-AB18-65A4C165919A}" type="datetimeFigureOut">
              <a:rPr lang="en-US" smtClean="0"/>
              <a:t>2/5/2025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5688EF-3922-4A01-84EE-B495104213D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545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FD702DF-9BBB-403E-AB18-65A4C165919A}" type="datetimeFigureOut">
              <a:rPr lang="en-US" smtClean="0"/>
              <a:t>2/5/2025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A5688EF-3922-4A01-84EE-B495104213D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9402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1_271FF5B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0B_6C1F17BB.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17_C1711C8A.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s://speak.speechace.co/placement/report/a49abb97924e03ef8bfad397ac8576/"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0A_584543B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115_AED9B7C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microsoft.com/office/2018/10/relationships/comments" Target="../comments/modernComment_122_9A2C675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1E_EAD7509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0D_6EB2613E.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23_E729BD38.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9_DEEE99C6.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sv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6.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CBA11EA-B23D-5C5C-5A11-32CFE81EA222}"/>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A6142E2-C75C-8D87-77D3-5FFA9F3346F5}"/>
              </a:ext>
            </a:extLst>
          </p:cNvPr>
          <p:cNvSpPr txBox="1"/>
          <p:nvPr/>
        </p:nvSpPr>
        <p:spPr>
          <a:xfrm>
            <a:off x="1915128" y="1788454"/>
            <a:ext cx="8361229" cy="2098226"/>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500" b="1" cap="all" dirty="0">
                <a:solidFill>
                  <a:schemeClr val="tx2"/>
                </a:solidFill>
                <a:latin typeface="+mj-lt"/>
                <a:ea typeface="+mj-ea"/>
                <a:cs typeface="+mj-cs"/>
              </a:rPr>
              <a:t>European Universities and Their Language Teaching </a:t>
            </a:r>
            <a:r>
              <a:rPr lang="en-US" sz="4500" b="1" cap="all" dirty="0" err="1">
                <a:solidFill>
                  <a:schemeClr val="tx2"/>
                </a:solidFill>
                <a:latin typeface="+mj-lt"/>
                <a:ea typeface="+mj-ea"/>
                <a:cs typeface="+mj-cs"/>
              </a:rPr>
              <a:t>Approches</a:t>
            </a:r>
            <a:endParaRPr lang="en-US" sz="4500" b="1" cap="all" dirty="0">
              <a:solidFill>
                <a:schemeClr val="tx2"/>
              </a:solidFill>
              <a:latin typeface="+mj-lt"/>
              <a:ea typeface="+mj-ea"/>
              <a:cs typeface="+mj-cs"/>
            </a:endParaRPr>
          </a:p>
        </p:txBody>
      </p:sp>
      <p:pic>
        <p:nvPicPr>
          <p:cNvPr id="2" name="Picture 1" descr="Urządzenie przenośne z aplikacjami">
            <a:extLst>
              <a:ext uri="{FF2B5EF4-FFF2-40B4-BE49-F238E27FC236}">
                <a16:creationId xmlns:a16="http://schemas.microsoft.com/office/drawing/2014/main" id="{6FDD642C-3E55-3EA7-670A-350B2E604E8B}"/>
              </a:ext>
            </a:extLst>
          </p:cNvPr>
          <p:cNvPicPr>
            <a:picLocks noChangeAspect="1"/>
          </p:cNvPicPr>
          <p:nvPr/>
        </p:nvPicPr>
        <p:blipFill>
          <a:blip r:embed="rId4"/>
          <a:srcRect l="51949" r="12179"/>
          <a:stretch/>
        </p:blipFill>
        <p:spPr>
          <a:xfrm>
            <a:off x="-4602481" y="0"/>
            <a:ext cx="4373546" cy="6857990"/>
          </a:xfrm>
          <a:prstGeom prst="rect">
            <a:avLst/>
          </a:prstGeom>
        </p:spPr>
      </p:pic>
    </p:spTree>
    <p:extLst>
      <p:ext uri="{BB962C8B-B14F-4D97-AF65-F5344CB8AC3E}">
        <p14:creationId xmlns:p14="http://schemas.microsoft.com/office/powerpoint/2010/main" val="656405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937F-9A4E-8DF4-DF08-AA8795345F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43369C-5649-3B2C-5A47-765B55E6A742}"/>
              </a:ext>
            </a:extLst>
          </p:cNvPr>
          <p:cNvSpPr txBox="1"/>
          <p:nvPr/>
        </p:nvSpPr>
        <p:spPr>
          <a:xfrm>
            <a:off x="1058684" y="1897745"/>
            <a:ext cx="10855569" cy="4154984"/>
          </a:xfrm>
          <a:prstGeom prst="rect">
            <a:avLst/>
          </a:prstGeom>
          <a:noFill/>
        </p:spPr>
        <p:txBody>
          <a:bodyPr wrap="square">
            <a:spAutoFit/>
          </a:bodyPr>
          <a:lstStyle/>
          <a:p>
            <a:pPr>
              <a:buFont typeface="Arial" panose="020B0604020202020204" pitchFamily="34" charset="0"/>
              <a:buChar char="•"/>
            </a:pPr>
            <a:r>
              <a:rPr lang="en-US" sz="2400" b="1" dirty="0">
                <a:cs typeface="Arial" panose="020B0604020202020204" pitchFamily="34" charset="0"/>
              </a:rPr>
              <a:t>Speech Recognition Software:</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Leverages advanced tools to help students practice and refine pronunciation and fluency.</a:t>
            </a:r>
          </a:p>
          <a:p>
            <a:pPr marL="742950" lvl="1" indent="-285750">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b="1" dirty="0">
                <a:cs typeface="Arial" panose="020B0604020202020204" pitchFamily="34" charset="0"/>
              </a:rPr>
              <a:t>Global Collaboration Projects:</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Connects students with peers worldwide through online platforms and partnerships.</a:t>
            </a:r>
          </a:p>
          <a:p>
            <a:endParaRPr lang="en-US" sz="2400" b="1" dirty="0">
              <a:cs typeface="Arial" panose="020B0604020202020204" pitchFamily="34" charset="0"/>
            </a:endParaRPr>
          </a:p>
          <a:p>
            <a:r>
              <a:rPr lang="en-US" sz="2400" b="1" dirty="0">
                <a:cs typeface="Arial" panose="020B0604020202020204" pitchFamily="34" charset="0"/>
              </a:rPr>
              <a:t>Why It's Innovative:</a:t>
            </a:r>
            <a:endParaRPr lang="en-US" sz="2400" dirty="0">
              <a:cs typeface="Arial" panose="020B0604020202020204" pitchFamily="34" charset="0"/>
            </a:endParaRPr>
          </a:p>
          <a:p>
            <a:pPr>
              <a:buFont typeface="Arial" panose="020B0604020202020204" pitchFamily="34" charset="0"/>
              <a:buChar char="•"/>
            </a:pPr>
            <a:r>
              <a:rPr lang="en-US" sz="2400" dirty="0">
                <a:cs typeface="Arial" panose="020B0604020202020204" pitchFamily="34" charset="0"/>
              </a:rPr>
              <a:t>Integrates speech technology with global collaboration.</a:t>
            </a:r>
          </a:p>
          <a:p>
            <a:pPr>
              <a:buFont typeface="Arial" panose="020B0604020202020204" pitchFamily="34" charset="0"/>
              <a:buChar char="•"/>
            </a:pPr>
            <a:r>
              <a:rPr lang="en-US" sz="2400" dirty="0">
                <a:cs typeface="Arial" panose="020B0604020202020204" pitchFamily="34" charset="0"/>
              </a:rPr>
              <a:t>Prepares students for real-world communication in a globalized world.</a:t>
            </a:r>
          </a:p>
        </p:txBody>
      </p:sp>
      <p:pic>
        <p:nvPicPr>
          <p:cNvPr id="9" name="Graphic 8">
            <a:extLst>
              <a:ext uri="{FF2B5EF4-FFF2-40B4-BE49-F238E27FC236}">
                <a16:creationId xmlns:a16="http://schemas.microsoft.com/office/drawing/2014/main" id="{8D248086-16FA-0FCF-9564-4A21E873B9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8041" y="243068"/>
            <a:ext cx="1615309" cy="1347315"/>
          </a:xfrm>
          <a:prstGeom prst="rect">
            <a:avLst/>
          </a:prstGeom>
        </p:spPr>
      </p:pic>
      <p:sp>
        <p:nvSpPr>
          <p:cNvPr id="3" name="TextBox 2">
            <a:extLst>
              <a:ext uri="{FF2B5EF4-FFF2-40B4-BE49-F238E27FC236}">
                <a16:creationId xmlns:a16="http://schemas.microsoft.com/office/drawing/2014/main" id="{7751F113-8926-5995-B97E-9425A5B2BD8A}"/>
              </a:ext>
            </a:extLst>
          </p:cNvPr>
          <p:cNvSpPr txBox="1"/>
          <p:nvPr/>
        </p:nvSpPr>
        <p:spPr>
          <a:xfrm>
            <a:off x="1022175" y="392390"/>
            <a:ext cx="7487644" cy="646331"/>
          </a:xfrm>
          <a:prstGeom prst="rect">
            <a:avLst/>
          </a:prstGeom>
          <a:noFill/>
        </p:spPr>
        <p:txBody>
          <a:bodyPr wrap="square">
            <a:spAutoFit/>
          </a:bodyPr>
          <a:lstStyle/>
          <a:p>
            <a:r>
              <a:rPr lang="en-US" sz="3600" b="1" dirty="0">
                <a:cs typeface="Arial" panose="020B0604020202020204" pitchFamily="34" charset="0"/>
              </a:rPr>
              <a:t>Stockholm University (Sweden)</a:t>
            </a:r>
          </a:p>
        </p:txBody>
      </p:sp>
      <p:sp>
        <p:nvSpPr>
          <p:cNvPr id="6" name="!!!!TextBox 5">
            <a:extLst>
              <a:ext uri="{FF2B5EF4-FFF2-40B4-BE49-F238E27FC236}">
                <a16:creationId xmlns:a16="http://schemas.microsoft.com/office/drawing/2014/main" id="{0B25D876-EAC1-A642-34BA-6CA0BB4EC591}"/>
              </a:ext>
            </a:extLst>
          </p:cNvPr>
          <p:cNvSpPr txBox="1"/>
          <p:nvPr/>
        </p:nvSpPr>
        <p:spPr>
          <a:xfrm>
            <a:off x="1058684" y="1128718"/>
            <a:ext cx="6846451" cy="461665"/>
          </a:xfrm>
          <a:prstGeom prst="rect">
            <a:avLst/>
          </a:prstGeom>
          <a:noFill/>
        </p:spPr>
        <p:txBody>
          <a:bodyPr wrap="square">
            <a:spAutoFit/>
          </a:bodyPr>
          <a:lstStyle/>
          <a:p>
            <a:r>
              <a:rPr lang="en-US" sz="2400" b="1" dirty="0">
                <a:latin typeface="+mj-lt"/>
                <a:cs typeface="Arial" panose="020B0604020202020204" pitchFamily="34" charset="0"/>
              </a:rPr>
              <a:t>Innovative Approaches:</a:t>
            </a:r>
            <a:endParaRPr lang="en-US" sz="2400" dirty="0">
              <a:latin typeface="+mj-lt"/>
              <a:cs typeface="Arial" panose="020B0604020202020204" pitchFamily="34" charset="0"/>
            </a:endParaRPr>
          </a:p>
        </p:txBody>
      </p:sp>
      <p:pic>
        <p:nvPicPr>
          <p:cNvPr id="8" name="Obraz 18" descr="Obraz zawierający na wolnym powietrzu, niebo, budynek, Pojazd lądowy&#10;&#10;Opis wygenerowany automatycznie">
            <a:extLst>
              <a:ext uri="{FF2B5EF4-FFF2-40B4-BE49-F238E27FC236}">
                <a16:creationId xmlns:a16="http://schemas.microsoft.com/office/drawing/2014/main" id="{33D7FBB9-2FAE-7E79-BBC8-2A421FBD2D6D}"/>
              </a:ext>
            </a:extLst>
          </p:cNvPr>
          <p:cNvPicPr>
            <a:picLocks noChangeAspect="1"/>
          </p:cNvPicPr>
          <p:nvPr/>
        </p:nvPicPr>
        <p:blipFill>
          <a:blip r:embed="rId5">
            <a:extLst>
              <a:ext uri="{28A0092B-C50C-407E-A947-70E740481C1C}">
                <a14:useLocalDpi xmlns:a14="http://schemas.microsoft.com/office/drawing/2010/main" val="0"/>
              </a:ext>
            </a:extLst>
          </a:blip>
          <a:srcRect t="7919" r="2" b="2"/>
          <a:stretch/>
        </p:blipFill>
        <p:spPr>
          <a:xfrm>
            <a:off x="0" y="-4830942"/>
            <a:ext cx="6050279" cy="3732653"/>
          </a:xfrm>
          <a:prstGeom prst="rect">
            <a:avLst/>
          </a:prstGeom>
        </p:spPr>
      </p:pic>
      <p:pic>
        <p:nvPicPr>
          <p:cNvPr id="10" name="Obraz 16" descr="Obraz zawierający ubrania, osoba, obuwie, kreskówka&#10;&#10;Opis wygenerowany automatycznie">
            <a:extLst>
              <a:ext uri="{FF2B5EF4-FFF2-40B4-BE49-F238E27FC236}">
                <a16:creationId xmlns:a16="http://schemas.microsoft.com/office/drawing/2014/main" id="{7C30D397-7DA9-235A-0E03-00F1FC663723}"/>
              </a:ext>
            </a:extLst>
          </p:cNvPr>
          <p:cNvPicPr>
            <a:picLocks noChangeAspect="1"/>
          </p:cNvPicPr>
          <p:nvPr/>
        </p:nvPicPr>
        <p:blipFill>
          <a:blip r:embed="rId6">
            <a:extLst>
              <a:ext uri="{28A0092B-C50C-407E-A947-70E740481C1C}">
                <a14:useLocalDpi xmlns:a14="http://schemas.microsoft.com/office/drawing/2010/main" val="0"/>
              </a:ext>
            </a:extLst>
          </a:blip>
          <a:srcRect t="494" r="2" b="2"/>
          <a:stretch/>
        </p:blipFill>
        <p:spPr>
          <a:xfrm>
            <a:off x="6141723" y="-6700871"/>
            <a:ext cx="6050280" cy="3732653"/>
          </a:xfrm>
          <a:prstGeom prst="rect">
            <a:avLst/>
          </a:prstGeom>
        </p:spPr>
      </p:pic>
      <p:sp>
        <p:nvSpPr>
          <p:cNvPr id="11" name="TextBox 10">
            <a:extLst>
              <a:ext uri="{FF2B5EF4-FFF2-40B4-BE49-F238E27FC236}">
                <a16:creationId xmlns:a16="http://schemas.microsoft.com/office/drawing/2014/main" id="{89BAEC58-3E9B-C56A-0524-FBAB90FAC3B4}"/>
              </a:ext>
            </a:extLst>
          </p:cNvPr>
          <p:cNvSpPr txBox="1"/>
          <p:nvPr/>
        </p:nvSpPr>
        <p:spPr>
          <a:xfrm>
            <a:off x="2113672" y="7498852"/>
            <a:ext cx="9270608" cy="1683474"/>
          </a:xfrm>
          <a:prstGeom prst="rect">
            <a:avLst/>
          </a:prstGeom>
        </p:spPr>
        <p:txBody>
          <a:bodyPr vert="horz" lIns="91440" tIns="45720" rIns="91440" bIns="45720" rtlCol="0">
            <a:normAutofit/>
          </a:bodyPr>
          <a:lstStyle/>
          <a:p>
            <a:pPr marL="384048" indent="-384048" defTabSz="914400">
              <a:lnSpc>
                <a:spcPct val="94000"/>
              </a:lnSpc>
              <a:spcBef>
                <a:spcPct val="0"/>
              </a:spcBef>
              <a:spcAft>
                <a:spcPts val="200"/>
              </a:spcAft>
              <a:buFont typeface="Franklin Gothic Book" panose="020B0503020102020204" pitchFamily="34" charset="0"/>
            </a:pPr>
            <a:r>
              <a:rPr lang="en-US" sz="4000" b="1" i="0" u="none" strike="noStrike" dirty="0">
                <a:solidFill>
                  <a:schemeClr val="tx2"/>
                </a:solidFill>
                <a:effectLst/>
              </a:rPr>
              <a:t>University of Copenhagen (Denmark) </a:t>
            </a:r>
          </a:p>
          <a:p>
            <a:pPr marL="384048" indent="-384048" defTabSz="914400">
              <a:lnSpc>
                <a:spcPct val="94000"/>
              </a:lnSpc>
              <a:spcBef>
                <a:spcPct val="0"/>
              </a:spcBef>
              <a:spcAft>
                <a:spcPts val="200"/>
              </a:spcAft>
              <a:buFont typeface="Franklin Gothic Book" panose="020B0503020102020204" pitchFamily="34" charset="0"/>
            </a:pPr>
            <a:r>
              <a:rPr lang="en-US" sz="4000" b="1" i="0" u="none" strike="noStrike" dirty="0">
                <a:solidFill>
                  <a:schemeClr val="tx2"/>
                </a:solidFill>
                <a:effectLst/>
              </a:rPr>
              <a:t>- Digital platforms, Integrates Tools</a:t>
            </a:r>
            <a:r>
              <a:rPr lang="en-US" sz="4000" b="0" i="0" u="none" strike="noStrike" dirty="0">
                <a:solidFill>
                  <a:schemeClr val="tx2"/>
                </a:solidFill>
                <a:effectLst/>
              </a:rPr>
              <a:t> </a:t>
            </a:r>
            <a:endParaRPr lang="en-US" sz="4000" b="1" dirty="0">
              <a:solidFill>
                <a:schemeClr val="tx2"/>
              </a:solidFill>
            </a:endParaRPr>
          </a:p>
        </p:txBody>
      </p:sp>
    </p:spTree>
    <p:extLst>
      <p:ext uri="{BB962C8B-B14F-4D97-AF65-F5344CB8AC3E}">
        <p14:creationId xmlns:p14="http://schemas.microsoft.com/office/powerpoint/2010/main" val="1813977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Obraz 18" descr="Obraz zawierający na wolnym powietrzu, niebo, budynek, Pojazd lądowy&#10;&#10;Opis wygenerowany automatycznie">
            <a:extLst>
              <a:ext uri="{FF2B5EF4-FFF2-40B4-BE49-F238E27FC236}">
                <a16:creationId xmlns:a16="http://schemas.microsoft.com/office/drawing/2014/main" id="{38E4BE10-2057-6275-6848-06EDC23129CB}"/>
              </a:ext>
            </a:extLst>
          </p:cNvPr>
          <p:cNvPicPr>
            <a:picLocks noChangeAspect="1"/>
          </p:cNvPicPr>
          <p:nvPr/>
        </p:nvPicPr>
        <p:blipFill>
          <a:blip r:embed="rId3">
            <a:extLst>
              <a:ext uri="{28A0092B-C50C-407E-A947-70E740481C1C}">
                <a14:useLocalDpi xmlns:a14="http://schemas.microsoft.com/office/drawing/2010/main" val="0"/>
              </a:ext>
            </a:extLst>
          </a:blip>
          <a:srcRect t="7919" r="2" b="2"/>
          <a:stretch/>
        </p:blipFill>
        <p:spPr>
          <a:xfrm>
            <a:off x="1" y="10"/>
            <a:ext cx="6050279" cy="3732653"/>
          </a:xfrm>
          <a:prstGeom prst="rect">
            <a:avLst/>
          </a:prstGeom>
        </p:spPr>
      </p:pic>
      <p:pic>
        <p:nvPicPr>
          <p:cNvPr id="17" name="Obraz 16" descr="Obraz zawierający ubrania, osoba, obuwie, kreskówka&#10;&#10;Opis wygenerowany automatycznie">
            <a:extLst>
              <a:ext uri="{FF2B5EF4-FFF2-40B4-BE49-F238E27FC236}">
                <a16:creationId xmlns:a16="http://schemas.microsoft.com/office/drawing/2014/main" id="{45B78F87-F8CD-B88C-C357-48E534D1110D}"/>
              </a:ext>
            </a:extLst>
          </p:cNvPr>
          <p:cNvPicPr>
            <a:picLocks noChangeAspect="1"/>
          </p:cNvPicPr>
          <p:nvPr/>
        </p:nvPicPr>
        <p:blipFill>
          <a:blip r:embed="rId4">
            <a:extLst>
              <a:ext uri="{28A0092B-C50C-407E-A947-70E740481C1C}">
                <a14:useLocalDpi xmlns:a14="http://schemas.microsoft.com/office/drawing/2010/main" val="0"/>
              </a:ext>
            </a:extLst>
          </a:blip>
          <a:srcRect t="494" r="2" b="2"/>
          <a:stretch/>
        </p:blipFill>
        <p:spPr>
          <a:xfrm>
            <a:off x="6138672" y="10"/>
            <a:ext cx="6050280" cy="3732653"/>
          </a:xfrm>
          <a:prstGeom prst="rect">
            <a:avLst/>
          </a:prstGeom>
        </p:spPr>
      </p:pic>
      <p:sp>
        <p:nvSpPr>
          <p:cNvPr id="2" name="TextBox 1">
            <a:extLst>
              <a:ext uri="{FF2B5EF4-FFF2-40B4-BE49-F238E27FC236}">
                <a16:creationId xmlns:a16="http://schemas.microsoft.com/office/drawing/2014/main" id="{BA24331F-E5ED-16DF-DB03-F1F695BD7B4A}"/>
              </a:ext>
            </a:extLst>
          </p:cNvPr>
          <p:cNvSpPr txBox="1"/>
          <p:nvPr/>
        </p:nvSpPr>
        <p:spPr>
          <a:xfrm>
            <a:off x="2144152" y="4755652"/>
            <a:ext cx="9270608" cy="1683474"/>
          </a:xfrm>
          <a:prstGeom prst="rect">
            <a:avLst/>
          </a:prstGeom>
        </p:spPr>
        <p:txBody>
          <a:bodyPr vert="horz" lIns="91440" tIns="45720" rIns="91440" bIns="45720" rtlCol="0">
            <a:normAutofit/>
          </a:bodyPr>
          <a:lstStyle/>
          <a:p>
            <a:pPr marL="384048" indent="-384048" defTabSz="914400">
              <a:lnSpc>
                <a:spcPct val="94000"/>
              </a:lnSpc>
              <a:spcBef>
                <a:spcPct val="0"/>
              </a:spcBef>
              <a:spcAft>
                <a:spcPts val="200"/>
              </a:spcAft>
              <a:buFont typeface="Franklin Gothic Book" panose="020B0503020102020204" pitchFamily="34" charset="0"/>
            </a:pPr>
            <a:r>
              <a:rPr lang="en-US" sz="4000" b="1" i="0" u="none" strike="noStrike" dirty="0">
                <a:solidFill>
                  <a:schemeClr val="tx2"/>
                </a:solidFill>
                <a:effectLst/>
              </a:rPr>
              <a:t>University of Copenhagen (Denmark) </a:t>
            </a:r>
          </a:p>
          <a:p>
            <a:pPr marL="384048" indent="-384048" defTabSz="914400">
              <a:lnSpc>
                <a:spcPct val="94000"/>
              </a:lnSpc>
              <a:spcBef>
                <a:spcPct val="0"/>
              </a:spcBef>
              <a:spcAft>
                <a:spcPts val="200"/>
              </a:spcAft>
              <a:buFont typeface="Franklin Gothic Book" panose="020B0503020102020204" pitchFamily="34" charset="0"/>
            </a:pPr>
            <a:r>
              <a:rPr lang="en-US" sz="4000" b="1" i="0" u="none" strike="noStrike" dirty="0">
                <a:solidFill>
                  <a:schemeClr val="tx2"/>
                </a:solidFill>
                <a:effectLst/>
              </a:rPr>
              <a:t>- Digital platforms, Integrates Tools</a:t>
            </a:r>
            <a:r>
              <a:rPr lang="en-US" sz="4000" b="0" i="0" u="none" strike="noStrike" dirty="0">
                <a:solidFill>
                  <a:schemeClr val="tx2"/>
                </a:solidFill>
                <a:effectLst/>
              </a:rPr>
              <a:t> </a:t>
            </a:r>
            <a:endParaRPr lang="en-US" sz="4000" b="1" dirty="0">
              <a:solidFill>
                <a:schemeClr val="tx2"/>
              </a:solidFill>
            </a:endParaRPr>
          </a:p>
        </p:txBody>
      </p:sp>
    </p:spTree>
    <p:extLst>
      <p:ext uri="{BB962C8B-B14F-4D97-AF65-F5344CB8AC3E}">
        <p14:creationId xmlns:p14="http://schemas.microsoft.com/office/powerpoint/2010/main" val="3245415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D8B1-8281-B116-E3E1-C10A1ADFC0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61F21E-7F2D-450F-43BF-681661B5014F}"/>
              </a:ext>
            </a:extLst>
          </p:cNvPr>
          <p:cNvSpPr txBox="1"/>
          <p:nvPr/>
        </p:nvSpPr>
        <p:spPr>
          <a:xfrm>
            <a:off x="1177231" y="1492469"/>
            <a:ext cx="10529668" cy="4893647"/>
          </a:xfrm>
          <a:prstGeom prst="rect">
            <a:avLst/>
          </a:prstGeom>
          <a:noFill/>
        </p:spPr>
        <p:txBody>
          <a:bodyPr wrap="square">
            <a:spAutoFit/>
          </a:bodyPr>
          <a:lstStyle/>
          <a:p>
            <a:pPr>
              <a:buFont typeface="Arial" panose="020B0604020202020204" pitchFamily="34" charset="0"/>
              <a:buChar char="•"/>
            </a:pPr>
            <a:r>
              <a:rPr lang="en-US" sz="2400" b="1" dirty="0">
                <a:cs typeface="Arial" panose="020B0604020202020204" pitchFamily="34" charset="0"/>
              </a:rPr>
              <a:t>Technology-Enhanced Learning:</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Integrates tools like </a:t>
            </a:r>
            <a:r>
              <a:rPr lang="en-US" sz="2400" dirty="0" err="1">
                <a:cs typeface="Arial" panose="020B0604020202020204" pitchFamily="34" charset="0"/>
              </a:rPr>
              <a:t>SpeechAce</a:t>
            </a:r>
            <a:r>
              <a:rPr lang="en-US" sz="2400" dirty="0">
                <a:cs typeface="Arial" panose="020B0604020202020204" pitchFamily="34" charset="0"/>
              </a:rPr>
              <a:t> and Rosetta Stone for personalized pronunciation feedback.</a:t>
            </a:r>
          </a:p>
          <a:p>
            <a:pPr marL="742950" lvl="1" indent="-285750">
              <a:buFont typeface="Arial" panose="020B0604020202020204" pitchFamily="34" charset="0"/>
              <a:buChar char="•"/>
            </a:pPr>
            <a:r>
              <a:rPr lang="en-US" sz="2400" dirty="0">
                <a:cs typeface="Arial" panose="020B0604020202020204" pitchFamily="34" charset="0"/>
              </a:rPr>
              <a:t>Offers virtual classrooms to accommodate remote learners.</a:t>
            </a:r>
          </a:p>
          <a:p>
            <a:pPr marL="742950" lvl="1" indent="-285750">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b="1" dirty="0">
                <a:cs typeface="Arial" panose="020B0604020202020204" pitchFamily="34" charset="0"/>
              </a:rPr>
              <a:t>Focus on Scandinavian Languages:</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Provides comprehensive courses in Danish, Swedish, and Norwegian using both digital platforms and classroom instruction.</a:t>
            </a:r>
          </a:p>
          <a:p>
            <a:pPr marL="742950" lvl="1" indent="-285750">
              <a:buFont typeface="Arial" panose="020B0604020202020204" pitchFamily="34" charset="0"/>
              <a:buChar char="•"/>
            </a:pPr>
            <a:endParaRPr lang="en-US" sz="2400" dirty="0">
              <a:cs typeface="Arial" panose="020B0604020202020204" pitchFamily="34" charset="0"/>
            </a:endParaRPr>
          </a:p>
          <a:p>
            <a:r>
              <a:rPr lang="en-US" sz="2400" b="1" dirty="0">
                <a:cs typeface="Arial" panose="020B0604020202020204" pitchFamily="34" charset="0"/>
              </a:rPr>
              <a:t>Why It's Innovative:</a:t>
            </a:r>
            <a:endParaRPr lang="en-US" sz="2400" dirty="0">
              <a:cs typeface="Arial" panose="020B0604020202020204" pitchFamily="34" charset="0"/>
            </a:endParaRPr>
          </a:p>
          <a:p>
            <a:pPr lvl="1">
              <a:buFont typeface="Arial" panose="020B0604020202020204" pitchFamily="34" charset="0"/>
              <a:buChar char="•"/>
            </a:pPr>
            <a:r>
              <a:rPr lang="en-US" sz="2400" dirty="0">
                <a:cs typeface="Arial" panose="020B0604020202020204" pitchFamily="34" charset="0"/>
              </a:rPr>
              <a:t>Blends technology-assisted tools with cultural exchange opportunities.</a:t>
            </a:r>
          </a:p>
          <a:p>
            <a:pPr lvl="1">
              <a:buFont typeface="Arial" panose="020B0604020202020204" pitchFamily="34" charset="0"/>
              <a:buChar char="•"/>
            </a:pPr>
            <a:r>
              <a:rPr lang="en-US" sz="2400" dirty="0">
                <a:cs typeface="Arial" panose="020B0604020202020204" pitchFamily="34" charset="0"/>
              </a:rPr>
              <a:t>Specializes in regional languages to promote linguistic and cultural proficiency.</a:t>
            </a:r>
          </a:p>
        </p:txBody>
      </p:sp>
      <p:pic>
        <p:nvPicPr>
          <p:cNvPr id="7" name="Picture 2">
            <a:extLst>
              <a:ext uri="{FF2B5EF4-FFF2-40B4-BE49-F238E27FC236}">
                <a16:creationId xmlns:a16="http://schemas.microsoft.com/office/drawing/2014/main" id="{686FBA8F-D5C7-5615-49B8-A868143D8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061" y="281963"/>
            <a:ext cx="975238" cy="97523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C34CA1F5-4D53-674B-1169-80817B927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9565" y="372786"/>
            <a:ext cx="1905000" cy="804929"/>
          </a:xfrm>
          <a:prstGeom prst="rect">
            <a:avLst/>
          </a:prstGeom>
        </p:spPr>
      </p:pic>
      <p:pic>
        <p:nvPicPr>
          <p:cNvPr id="12" name="Picture 11">
            <a:extLst>
              <a:ext uri="{FF2B5EF4-FFF2-40B4-BE49-F238E27FC236}">
                <a16:creationId xmlns:a16="http://schemas.microsoft.com/office/drawing/2014/main" id="{2CB6DB55-BF67-B947-8168-3A365A6D0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3150" y="46695"/>
            <a:ext cx="1445774" cy="1445774"/>
          </a:xfrm>
          <a:prstGeom prst="rect">
            <a:avLst/>
          </a:prstGeom>
        </p:spPr>
      </p:pic>
      <p:sp>
        <p:nvSpPr>
          <p:cNvPr id="2" name="TextBox 1">
            <a:extLst>
              <a:ext uri="{FF2B5EF4-FFF2-40B4-BE49-F238E27FC236}">
                <a16:creationId xmlns:a16="http://schemas.microsoft.com/office/drawing/2014/main" id="{E24C5897-7AA3-C40F-D425-34661D4EB305}"/>
              </a:ext>
            </a:extLst>
          </p:cNvPr>
          <p:cNvSpPr txBox="1"/>
          <p:nvPr/>
        </p:nvSpPr>
        <p:spPr>
          <a:xfrm>
            <a:off x="735657" y="6985370"/>
            <a:ext cx="10720685" cy="1787755"/>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University of Edinburgh (Scotland, UK) </a:t>
            </a:r>
          </a:p>
          <a:p>
            <a:pPr algn="ctr" defTabSz="914400">
              <a:lnSpc>
                <a:spcPct val="89000"/>
              </a:lnSpc>
              <a:spcBef>
                <a:spcPct val="0"/>
              </a:spcBef>
              <a:spcAft>
                <a:spcPts val="600"/>
              </a:spcAft>
            </a:pPr>
            <a:r>
              <a:rPr lang="en-US" sz="3200" b="1" i="0" u="none" strike="noStrike" cap="all" dirty="0">
                <a:solidFill>
                  <a:schemeClr val="tx2"/>
                </a:solidFill>
                <a:effectLst/>
                <a:latin typeface="+mj-lt"/>
                <a:ea typeface="+mj-ea"/>
                <a:cs typeface="+mj-cs"/>
              </a:rPr>
              <a:t>- Virtual and Augmented Reality (VR/AR)</a:t>
            </a:r>
            <a:r>
              <a:rPr lang="en-US" sz="3200" b="0" i="0" u="none" strike="noStrike" cap="all" dirty="0">
                <a:solidFill>
                  <a:schemeClr val="tx2"/>
                </a:solidFill>
                <a:effectLst/>
                <a:latin typeface="+mj-lt"/>
                <a:ea typeface="+mj-ea"/>
                <a:cs typeface="+mj-cs"/>
              </a:rPr>
              <a:t> </a:t>
            </a:r>
            <a:endParaRPr lang="en-US" sz="32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5" name="Obraz 3" descr="Obraz zawierający osoba, Ludzka twarz, ubrania, Akcesoria modowe&#10;&#10;Opis wygenerowany automatycznie">
            <a:extLst>
              <a:ext uri="{FF2B5EF4-FFF2-40B4-BE49-F238E27FC236}">
                <a16:creationId xmlns:a16="http://schemas.microsoft.com/office/drawing/2014/main" id="{BED2A968-048E-AFF0-9F1F-5AF56DA01F05}"/>
              </a:ext>
            </a:extLst>
          </p:cNvPr>
          <p:cNvPicPr>
            <a:picLocks noChangeAspect="1"/>
          </p:cNvPicPr>
          <p:nvPr/>
        </p:nvPicPr>
        <p:blipFill>
          <a:blip r:embed="rId6">
            <a:extLst>
              <a:ext uri="{28A0092B-C50C-407E-A947-70E740481C1C}">
                <a14:useLocalDpi xmlns:a14="http://schemas.microsoft.com/office/drawing/2010/main" val="0"/>
              </a:ext>
            </a:extLst>
          </a:blip>
          <a:srcRect l="8796" r="12453"/>
          <a:stretch/>
        </p:blipFill>
        <p:spPr>
          <a:xfrm>
            <a:off x="91460" y="-6025526"/>
            <a:ext cx="6050260" cy="4187119"/>
          </a:xfrm>
          <a:prstGeom prst="rect">
            <a:avLst/>
          </a:prstGeom>
        </p:spPr>
      </p:pic>
      <p:pic>
        <p:nvPicPr>
          <p:cNvPr id="8" name="Obraz 5" descr="Obraz zawierający na wolnym powietrzu, budynek, niebo, chmura&#10;&#10;Opis wygenerowany automatycznie">
            <a:extLst>
              <a:ext uri="{FF2B5EF4-FFF2-40B4-BE49-F238E27FC236}">
                <a16:creationId xmlns:a16="http://schemas.microsoft.com/office/drawing/2014/main" id="{B481C08C-F22C-E902-2F87-17FA5B383FC6}"/>
              </a:ext>
            </a:extLst>
          </p:cNvPr>
          <p:cNvPicPr>
            <a:picLocks noChangeAspect="1"/>
          </p:cNvPicPr>
          <p:nvPr/>
        </p:nvPicPr>
        <p:blipFill>
          <a:blip r:embed="rId7">
            <a:extLst>
              <a:ext uri="{28A0092B-C50C-407E-A947-70E740481C1C}">
                <a14:useLocalDpi xmlns:a14="http://schemas.microsoft.com/office/drawing/2010/main" val="0"/>
              </a:ext>
            </a:extLst>
          </a:blip>
          <a:srcRect l="20832" r="14867" b="-1"/>
          <a:stretch/>
        </p:blipFill>
        <p:spPr>
          <a:xfrm>
            <a:off x="6441540" y="-8119086"/>
            <a:ext cx="6050280" cy="4187119"/>
          </a:xfrm>
          <a:prstGeom prst="rect">
            <a:avLst/>
          </a:prstGeom>
        </p:spPr>
      </p:pic>
      <p:pic>
        <p:nvPicPr>
          <p:cNvPr id="9" name="Picture 8" descr="A person in a striped shirt&#10;&#10;Description automatically generated">
            <a:extLst>
              <a:ext uri="{FF2B5EF4-FFF2-40B4-BE49-F238E27FC236}">
                <a16:creationId xmlns:a16="http://schemas.microsoft.com/office/drawing/2014/main" id="{5DAAEC30-E855-545E-D085-5EE7B79491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5355" y="1872066"/>
            <a:ext cx="8862648" cy="4588708"/>
          </a:xfrm>
          <a:prstGeom prst="rect">
            <a:avLst/>
          </a:prstGeom>
        </p:spPr>
      </p:pic>
    </p:spTree>
    <p:extLst>
      <p:ext uri="{BB962C8B-B14F-4D97-AF65-F5344CB8AC3E}">
        <p14:creationId xmlns:p14="http://schemas.microsoft.com/office/powerpoint/2010/main" val="1104999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triped shirt&#10;&#10;Description automatically generated">
            <a:extLst>
              <a:ext uri="{FF2B5EF4-FFF2-40B4-BE49-F238E27FC236}">
                <a16:creationId xmlns:a16="http://schemas.microsoft.com/office/drawing/2014/main" id="{2FB4EEC5-D955-6292-25C3-FB16B6329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92" y="1535615"/>
            <a:ext cx="8862648" cy="4588708"/>
          </a:xfrm>
          <a:prstGeom prst="rect">
            <a:avLst/>
          </a:prstGeom>
        </p:spPr>
      </p:pic>
      <p:pic>
        <p:nvPicPr>
          <p:cNvPr id="6" name="Picture 5">
            <a:extLst>
              <a:ext uri="{FF2B5EF4-FFF2-40B4-BE49-F238E27FC236}">
                <a16:creationId xmlns:a16="http://schemas.microsoft.com/office/drawing/2014/main" id="{3F98443C-2BDB-A369-7C03-18C4ACB31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676" y="89841"/>
            <a:ext cx="1445774" cy="1445774"/>
          </a:xfrm>
          <a:prstGeom prst="rect">
            <a:avLst/>
          </a:prstGeom>
        </p:spPr>
      </p:pic>
      <p:pic>
        <p:nvPicPr>
          <p:cNvPr id="8" name="Picture 7" descr="A person in a striped shirt&#10;&#10;Description automatically generated">
            <a:extLst>
              <a:ext uri="{FF2B5EF4-FFF2-40B4-BE49-F238E27FC236}">
                <a16:creationId xmlns:a16="http://schemas.microsoft.com/office/drawing/2014/main" id="{A68DDBE5-41F0-5C33-F24C-317DE3283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081" y="1535615"/>
            <a:ext cx="6905143" cy="4674533"/>
          </a:xfrm>
          <a:prstGeom prst="rect">
            <a:avLst/>
          </a:prstGeom>
        </p:spPr>
      </p:pic>
    </p:spTree>
    <p:extLst>
      <p:ext uri="{BB962C8B-B14F-4D97-AF65-F5344CB8AC3E}">
        <p14:creationId xmlns:p14="http://schemas.microsoft.com/office/powerpoint/2010/main" val="324224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BCFC-A602-0D52-2443-704161ACCA5B}"/>
            </a:ext>
          </a:extLst>
        </p:cNvPr>
        <p:cNvGrpSpPr/>
        <p:nvPr/>
      </p:nvGrpSpPr>
      <p:grpSpPr>
        <a:xfrm>
          <a:off x="0" y="0"/>
          <a:ext cx="0" cy="0"/>
          <a:chOff x="0" y="0"/>
          <a:chExt cx="0" cy="0"/>
        </a:xfrm>
      </p:grpSpPr>
      <p:pic>
        <p:nvPicPr>
          <p:cNvPr id="5" name="Picture 4" descr="A person in a striped shirt&#10;&#10;Description automatically generated">
            <a:extLst>
              <a:ext uri="{FF2B5EF4-FFF2-40B4-BE49-F238E27FC236}">
                <a16:creationId xmlns:a16="http://schemas.microsoft.com/office/drawing/2014/main" id="{3FBE343C-F838-5C59-5DF1-EF1D16EEA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0861" y="1535615"/>
            <a:ext cx="8862648" cy="4588708"/>
          </a:xfrm>
          <a:prstGeom prst="rect">
            <a:avLst/>
          </a:prstGeom>
        </p:spPr>
      </p:pic>
      <p:pic>
        <p:nvPicPr>
          <p:cNvPr id="6" name="Picture 5">
            <a:extLst>
              <a:ext uri="{FF2B5EF4-FFF2-40B4-BE49-F238E27FC236}">
                <a16:creationId xmlns:a16="http://schemas.microsoft.com/office/drawing/2014/main" id="{4618B79B-F4EB-8427-0767-158B72BD1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676" y="89841"/>
            <a:ext cx="1445774" cy="1445774"/>
          </a:xfrm>
          <a:prstGeom prst="rect">
            <a:avLst/>
          </a:prstGeom>
        </p:spPr>
      </p:pic>
      <p:pic>
        <p:nvPicPr>
          <p:cNvPr id="2" name="Picture 1" descr="A person in a striped shirt&#10;&#10;Description automatically generated">
            <a:extLst>
              <a:ext uri="{FF2B5EF4-FFF2-40B4-BE49-F238E27FC236}">
                <a16:creationId xmlns:a16="http://schemas.microsoft.com/office/drawing/2014/main" id="{C953F605-4E9F-027B-0835-16EBD69FB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428" y="1449790"/>
            <a:ext cx="6905143" cy="4674533"/>
          </a:xfrm>
          <a:prstGeom prst="rect">
            <a:avLst/>
          </a:prstGeom>
        </p:spPr>
      </p:pic>
      <p:pic>
        <p:nvPicPr>
          <p:cNvPr id="3" name="Picture 2" descr="A screenshot of a video chat&#10;&#10;Description automatically generated">
            <a:extLst>
              <a:ext uri="{FF2B5EF4-FFF2-40B4-BE49-F238E27FC236}">
                <a16:creationId xmlns:a16="http://schemas.microsoft.com/office/drawing/2014/main" id="{72E9B750-7331-8845-55E5-FCD224256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0122" y="1449790"/>
            <a:ext cx="5805842" cy="4648758"/>
          </a:xfrm>
          <a:prstGeom prst="rect">
            <a:avLst/>
          </a:prstGeom>
        </p:spPr>
      </p:pic>
    </p:spTree>
    <p:extLst>
      <p:ext uri="{BB962C8B-B14F-4D97-AF65-F5344CB8AC3E}">
        <p14:creationId xmlns:p14="http://schemas.microsoft.com/office/powerpoint/2010/main" val="798625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FA16-2EC6-0CA4-2BF7-2A5390834C8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5836034-D3D9-DADC-3A71-B74A0E6A0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676" y="89841"/>
            <a:ext cx="1445774" cy="1445774"/>
          </a:xfrm>
          <a:prstGeom prst="rect">
            <a:avLst/>
          </a:prstGeom>
        </p:spPr>
      </p:pic>
      <p:pic>
        <p:nvPicPr>
          <p:cNvPr id="2" name="Picture 1" descr="A person in a striped shirt&#10;&#10;Description automatically generated">
            <a:extLst>
              <a:ext uri="{FF2B5EF4-FFF2-40B4-BE49-F238E27FC236}">
                <a16:creationId xmlns:a16="http://schemas.microsoft.com/office/drawing/2014/main" id="{5D3FE243-9975-A498-ED81-143EE29FC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6967" y="1535615"/>
            <a:ext cx="6905143" cy="4674533"/>
          </a:xfrm>
          <a:prstGeom prst="rect">
            <a:avLst/>
          </a:prstGeom>
        </p:spPr>
      </p:pic>
      <p:pic>
        <p:nvPicPr>
          <p:cNvPr id="4" name="Picture 3" descr="A screenshot of a video chat&#10;&#10;Description automatically generated">
            <a:extLst>
              <a:ext uri="{FF2B5EF4-FFF2-40B4-BE49-F238E27FC236}">
                <a16:creationId xmlns:a16="http://schemas.microsoft.com/office/drawing/2014/main" id="{AEC17095-2A19-FC4E-CDAC-E4525FC51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079" y="1561390"/>
            <a:ext cx="5805842" cy="4648758"/>
          </a:xfrm>
          <a:prstGeom prst="rect">
            <a:avLst/>
          </a:prstGeom>
        </p:spPr>
      </p:pic>
      <p:sp>
        <p:nvSpPr>
          <p:cNvPr id="11" name="Rectangle: Rounded Corners 10">
            <a:hlinkClick r:id="rId5"/>
            <a:extLst>
              <a:ext uri="{FF2B5EF4-FFF2-40B4-BE49-F238E27FC236}">
                <a16:creationId xmlns:a16="http://schemas.microsoft.com/office/drawing/2014/main" id="{5E38328C-49CA-668C-C1A2-5D891F5D90A0}"/>
              </a:ext>
            </a:extLst>
          </p:cNvPr>
          <p:cNvSpPr/>
          <p:nvPr/>
        </p:nvSpPr>
        <p:spPr>
          <a:xfrm>
            <a:off x="9277258" y="448125"/>
            <a:ext cx="2500131" cy="729205"/>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Results</a:t>
            </a:r>
          </a:p>
        </p:txBody>
      </p:sp>
      <p:sp>
        <p:nvSpPr>
          <p:cNvPr id="12" name="TextBox 11">
            <a:extLst>
              <a:ext uri="{FF2B5EF4-FFF2-40B4-BE49-F238E27FC236}">
                <a16:creationId xmlns:a16="http://schemas.microsoft.com/office/drawing/2014/main" id="{BD589A17-5C02-6042-B294-8F9663882BCE}"/>
              </a:ext>
            </a:extLst>
          </p:cNvPr>
          <p:cNvSpPr txBox="1"/>
          <p:nvPr/>
        </p:nvSpPr>
        <p:spPr>
          <a:xfrm>
            <a:off x="735657" y="6985370"/>
            <a:ext cx="10720685" cy="1787755"/>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University of Edinburgh (Scotland, UK) </a:t>
            </a:r>
          </a:p>
          <a:p>
            <a:pPr algn="ctr" defTabSz="914400">
              <a:lnSpc>
                <a:spcPct val="89000"/>
              </a:lnSpc>
              <a:spcBef>
                <a:spcPct val="0"/>
              </a:spcBef>
              <a:spcAft>
                <a:spcPts val="600"/>
              </a:spcAft>
            </a:pPr>
            <a:r>
              <a:rPr lang="en-US" sz="3200" b="1" i="0" u="none" strike="noStrike" cap="all" dirty="0">
                <a:solidFill>
                  <a:schemeClr val="tx2"/>
                </a:solidFill>
                <a:effectLst/>
                <a:latin typeface="+mj-lt"/>
                <a:ea typeface="+mj-ea"/>
                <a:cs typeface="+mj-cs"/>
              </a:rPr>
              <a:t>- Virtual and Augmented Reality (VR/AR)</a:t>
            </a:r>
            <a:r>
              <a:rPr lang="en-US" sz="3200" b="0" i="0" u="none" strike="noStrike" cap="all" dirty="0">
                <a:solidFill>
                  <a:schemeClr val="tx2"/>
                </a:solidFill>
                <a:effectLst/>
                <a:latin typeface="+mj-lt"/>
                <a:ea typeface="+mj-ea"/>
                <a:cs typeface="+mj-cs"/>
              </a:rPr>
              <a:t> </a:t>
            </a:r>
            <a:endParaRPr lang="en-US" sz="32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13" name="Obraz 3" descr="Obraz zawierający osoba, Ludzka twarz, ubrania, Akcesoria modowe&#10;&#10;Opis wygenerowany automatycznie">
            <a:extLst>
              <a:ext uri="{FF2B5EF4-FFF2-40B4-BE49-F238E27FC236}">
                <a16:creationId xmlns:a16="http://schemas.microsoft.com/office/drawing/2014/main" id="{9096AC13-3504-DDEE-930C-9FD7D33CC1BE}"/>
              </a:ext>
            </a:extLst>
          </p:cNvPr>
          <p:cNvPicPr>
            <a:picLocks noChangeAspect="1"/>
          </p:cNvPicPr>
          <p:nvPr/>
        </p:nvPicPr>
        <p:blipFill>
          <a:blip r:embed="rId6">
            <a:extLst>
              <a:ext uri="{28A0092B-C50C-407E-A947-70E740481C1C}">
                <a14:useLocalDpi xmlns:a14="http://schemas.microsoft.com/office/drawing/2010/main" val="0"/>
              </a:ext>
            </a:extLst>
          </a:blip>
          <a:srcRect l="8796" r="12453"/>
          <a:stretch/>
        </p:blipFill>
        <p:spPr>
          <a:xfrm>
            <a:off x="91460" y="-6025526"/>
            <a:ext cx="6050260" cy="4187119"/>
          </a:xfrm>
          <a:prstGeom prst="rect">
            <a:avLst/>
          </a:prstGeom>
        </p:spPr>
      </p:pic>
      <p:pic>
        <p:nvPicPr>
          <p:cNvPr id="14" name="Obraz 5" descr="Obraz zawierający na wolnym powietrzu, budynek, niebo, chmura&#10;&#10;Opis wygenerowany automatycznie">
            <a:extLst>
              <a:ext uri="{FF2B5EF4-FFF2-40B4-BE49-F238E27FC236}">
                <a16:creationId xmlns:a16="http://schemas.microsoft.com/office/drawing/2014/main" id="{3B994920-E385-B438-92ED-33D526BD82BE}"/>
              </a:ext>
            </a:extLst>
          </p:cNvPr>
          <p:cNvPicPr>
            <a:picLocks noChangeAspect="1"/>
          </p:cNvPicPr>
          <p:nvPr/>
        </p:nvPicPr>
        <p:blipFill>
          <a:blip r:embed="rId7">
            <a:extLst>
              <a:ext uri="{28A0092B-C50C-407E-A947-70E740481C1C}">
                <a14:useLocalDpi xmlns:a14="http://schemas.microsoft.com/office/drawing/2010/main" val="0"/>
              </a:ext>
            </a:extLst>
          </a:blip>
          <a:srcRect l="20832" r="14867" b="-1"/>
          <a:stretch/>
        </p:blipFill>
        <p:spPr>
          <a:xfrm>
            <a:off x="6441540" y="-8119086"/>
            <a:ext cx="6050280" cy="4187119"/>
          </a:xfrm>
          <a:prstGeom prst="rect">
            <a:avLst/>
          </a:prstGeom>
        </p:spPr>
      </p:pic>
    </p:spTree>
    <p:extLst>
      <p:ext uri="{BB962C8B-B14F-4D97-AF65-F5344CB8AC3E}">
        <p14:creationId xmlns:p14="http://schemas.microsoft.com/office/powerpoint/2010/main" val="293599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4481E05-4E41-F398-C200-E75A360C21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ACD5F4-8055-3258-E37F-C37727A3A57E}"/>
              </a:ext>
            </a:extLst>
          </p:cNvPr>
          <p:cNvSpPr txBox="1"/>
          <p:nvPr/>
        </p:nvSpPr>
        <p:spPr>
          <a:xfrm>
            <a:off x="752858" y="4736960"/>
            <a:ext cx="10720685" cy="1787755"/>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University of Edinburgh (Scotland, UK) </a:t>
            </a:r>
          </a:p>
          <a:p>
            <a:pPr algn="ctr" defTabSz="914400">
              <a:lnSpc>
                <a:spcPct val="89000"/>
              </a:lnSpc>
              <a:spcBef>
                <a:spcPct val="0"/>
              </a:spcBef>
              <a:spcAft>
                <a:spcPts val="600"/>
              </a:spcAft>
            </a:pPr>
            <a:r>
              <a:rPr lang="en-US" sz="3200" b="1" i="0" u="none" strike="noStrike" cap="all" dirty="0">
                <a:solidFill>
                  <a:schemeClr val="tx2"/>
                </a:solidFill>
                <a:effectLst/>
                <a:latin typeface="+mj-lt"/>
                <a:ea typeface="+mj-ea"/>
                <a:cs typeface="+mj-cs"/>
              </a:rPr>
              <a:t>- Virtual and Augmented Reality (VR/AR)</a:t>
            </a:r>
            <a:r>
              <a:rPr lang="en-US" sz="3200" b="0" i="0" u="none" strike="noStrike" cap="all" dirty="0">
                <a:solidFill>
                  <a:schemeClr val="tx2"/>
                </a:solidFill>
                <a:effectLst/>
                <a:latin typeface="+mj-lt"/>
                <a:ea typeface="+mj-ea"/>
                <a:cs typeface="+mj-cs"/>
              </a:rPr>
              <a:t> </a:t>
            </a:r>
            <a:endParaRPr lang="en-US" sz="32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4" name="Obraz 3" descr="Obraz zawierający osoba, Ludzka twarz, ubrania, Akcesoria modowe&#10;&#10;Opis wygenerowany automatycznie">
            <a:extLst>
              <a:ext uri="{FF2B5EF4-FFF2-40B4-BE49-F238E27FC236}">
                <a16:creationId xmlns:a16="http://schemas.microsoft.com/office/drawing/2014/main" id="{3887D060-78E8-69BA-5CAB-6840D7E2E41D}"/>
              </a:ext>
            </a:extLst>
          </p:cNvPr>
          <p:cNvPicPr>
            <a:picLocks noChangeAspect="1"/>
          </p:cNvPicPr>
          <p:nvPr/>
        </p:nvPicPr>
        <p:blipFill>
          <a:blip r:embed="rId2">
            <a:extLst>
              <a:ext uri="{28A0092B-C50C-407E-A947-70E740481C1C}">
                <a14:useLocalDpi xmlns:a14="http://schemas.microsoft.com/office/drawing/2010/main" val="0"/>
              </a:ext>
            </a:extLst>
          </a:blip>
          <a:srcRect l="8796" r="12453"/>
          <a:stretch/>
        </p:blipFill>
        <p:spPr>
          <a:xfrm>
            <a:off x="20" y="10"/>
            <a:ext cx="6050260" cy="4187119"/>
          </a:xfrm>
          <a:prstGeom prst="rect">
            <a:avLst/>
          </a:prstGeom>
        </p:spPr>
      </p:pic>
      <p:pic>
        <p:nvPicPr>
          <p:cNvPr id="6" name="Obraz 5" descr="Obraz zawierający na wolnym powietrzu, budynek, niebo, chmura&#10;&#10;Opis wygenerowany automatycznie">
            <a:extLst>
              <a:ext uri="{FF2B5EF4-FFF2-40B4-BE49-F238E27FC236}">
                <a16:creationId xmlns:a16="http://schemas.microsoft.com/office/drawing/2014/main" id="{C8C4A438-B6D3-28DB-8313-29317E8F90A4}"/>
              </a:ext>
            </a:extLst>
          </p:cNvPr>
          <p:cNvPicPr>
            <a:picLocks noChangeAspect="1"/>
          </p:cNvPicPr>
          <p:nvPr/>
        </p:nvPicPr>
        <p:blipFill>
          <a:blip r:embed="rId3">
            <a:extLst>
              <a:ext uri="{28A0092B-C50C-407E-A947-70E740481C1C}">
                <a14:useLocalDpi xmlns:a14="http://schemas.microsoft.com/office/drawing/2010/main" val="0"/>
              </a:ext>
            </a:extLst>
          </a:blip>
          <a:srcRect l="20832" r="14867" b="-1"/>
          <a:stretch/>
        </p:blipFill>
        <p:spPr>
          <a:xfrm>
            <a:off x="6141720" y="10"/>
            <a:ext cx="6050280" cy="4187119"/>
          </a:xfrm>
          <a:prstGeom prst="rect">
            <a:avLst/>
          </a:prstGeom>
        </p:spPr>
      </p:pic>
    </p:spTree>
    <p:extLst>
      <p:ext uri="{BB962C8B-B14F-4D97-AF65-F5344CB8AC3E}">
        <p14:creationId xmlns:p14="http://schemas.microsoft.com/office/powerpoint/2010/main" val="3350434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E905-E12A-0CFF-5633-72C303F5FB9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34D1AE-C56F-91F8-B1EB-07E0DBB57C0F}"/>
              </a:ext>
            </a:extLst>
          </p:cNvPr>
          <p:cNvSpPr txBox="1"/>
          <p:nvPr/>
        </p:nvSpPr>
        <p:spPr>
          <a:xfrm>
            <a:off x="957294" y="1633410"/>
            <a:ext cx="11301046" cy="4154984"/>
          </a:xfrm>
          <a:prstGeom prst="rect">
            <a:avLst/>
          </a:prstGeom>
          <a:noFill/>
        </p:spPr>
        <p:txBody>
          <a:bodyPr wrap="square">
            <a:spAutoFit/>
          </a:bodyPr>
          <a:lstStyle/>
          <a:p>
            <a:pPr>
              <a:buFont typeface="Arial" panose="020B0604020202020204" pitchFamily="34" charset="0"/>
              <a:buChar char="•"/>
            </a:pPr>
            <a:r>
              <a:rPr lang="en-US" sz="2400" b="1" dirty="0">
                <a:cs typeface="Arial" panose="020B0604020202020204" pitchFamily="34" charset="0"/>
              </a:rPr>
              <a:t>Virtual and Augmented Reality (VR/AR):</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Creates immersive language learning environments, simulating settings like cultural events or virtual travel.</a:t>
            </a:r>
          </a:p>
          <a:p>
            <a:pPr lvl="1"/>
            <a:endParaRPr lang="en-US" sz="2400" dirty="0">
              <a:cs typeface="Arial" panose="020B0604020202020204" pitchFamily="34" charset="0"/>
            </a:endParaRPr>
          </a:p>
          <a:p>
            <a:pPr>
              <a:buFont typeface="Arial" panose="020B0604020202020204" pitchFamily="34" charset="0"/>
              <a:buChar char="•"/>
            </a:pPr>
            <a:r>
              <a:rPr lang="en-US" sz="2400" b="1" dirty="0">
                <a:cs typeface="Arial" panose="020B0604020202020204" pitchFamily="34" charset="0"/>
              </a:rPr>
              <a:t>Interactive Workshops &amp; Language Labs:</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Features peer-to-peer learning, debates, and cultural immersion for dynamic engagement.</a:t>
            </a:r>
          </a:p>
          <a:p>
            <a:pPr marL="742950" lvl="1" indent="-285750">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b="1" dirty="0">
                <a:cs typeface="Arial" panose="020B0604020202020204" pitchFamily="34" charset="0"/>
              </a:rPr>
              <a:t>Language Learning via Film &amp; Media:</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Uses films, podcasts, and media to teach language in context, fostering practical understanding.</a:t>
            </a:r>
          </a:p>
        </p:txBody>
      </p:sp>
      <p:pic>
        <p:nvPicPr>
          <p:cNvPr id="7" name="Graphic 6">
            <a:extLst>
              <a:ext uri="{FF2B5EF4-FFF2-40B4-BE49-F238E27FC236}">
                <a16:creationId xmlns:a16="http://schemas.microsoft.com/office/drawing/2014/main" id="{F0E2097A-253A-EC76-EE48-CA7B08C70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768" y="-1083906"/>
            <a:ext cx="5851022" cy="3900681"/>
          </a:xfrm>
          <a:prstGeom prst="rect">
            <a:avLst/>
          </a:prstGeom>
        </p:spPr>
      </p:pic>
      <p:sp>
        <p:nvSpPr>
          <p:cNvPr id="6" name="!!!^23TextBox 5">
            <a:extLst>
              <a:ext uri="{FF2B5EF4-FFF2-40B4-BE49-F238E27FC236}">
                <a16:creationId xmlns:a16="http://schemas.microsoft.com/office/drawing/2014/main" id="{E7283F64-0716-0A47-444F-931F9E26F2D5}"/>
              </a:ext>
            </a:extLst>
          </p:cNvPr>
          <p:cNvSpPr txBox="1"/>
          <p:nvPr/>
        </p:nvSpPr>
        <p:spPr>
          <a:xfrm>
            <a:off x="957294" y="995373"/>
            <a:ext cx="6094070" cy="523220"/>
          </a:xfrm>
          <a:prstGeom prst="rect">
            <a:avLst/>
          </a:prstGeom>
          <a:noFill/>
        </p:spPr>
        <p:txBody>
          <a:bodyPr wrap="square">
            <a:spAutoFit/>
          </a:bodyPr>
          <a:lstStyle/>
          <a:p>
            <a:r>
              <a:rPr lang="en-US" sz="2800" b="1" dirty="0">
                <a:cs typeface="Arial" panose="020B0604020202020204" pitchFamily="34" charset="0"/>
              </a:rPr>
              <a:t>Innovative Approaches:</a:t>
            </a:r>
            <a:endParaRPr lang="en-US" sz="2800" dirty="0">
              <a:cs typeface="Arial" panose="020B0604020202020204" pitchFamily="34" charset="0"/>
            </a:endParaRPr>
          </a:p>
        </p:txBody>
      </p:sp>
      <p:sp>
        <p:nvSpPr>
          <p:cNvPr id="2" name="TextBox 1">
            <a:extLst>
              <a:ext uri="{FF2B5EF4-FFF2-40B4-BE49-F238E27FC236}">
                <a16:creationId xmlns:a16="http://schemas.microsoft.com/office/drawing/2014/main" id="{5299921A-41D1-57EA-E81C-7DB7D8687448}"/>
              </a:ext>
            </a:extLst>
          </p:cNvPr>
          <p:cNvSpPr txBox="1"/>
          <p:nvPr/>
        </p:nvSpPr>
        <p:spPr>
          <a:xfrm>
            <a:off x="0" y="7549788"/>
            <a:ext cx="12036634" cy="936769"/>
          </a:xfrm>
          <a:prstGeom prst="rect">
            <a:avLst/>
          </a:prstGeom>
        </p:spPr>
        <p:txBody>
          <a:bodyPr vert="horz" lIns="91440" tIns="45720" rIns="91440" bIns="45720" rtlCol="0" anchor="b">
            <a:noAutofit/>
          </a:bodyPr>
          <a:lstStyle/>
          <a:p>
            <a:pPr algn="ctr" defTabSz="914400">
              <a:lnSpc>
                <a:spcPct val="89000"/>
              </a:lnSpc>
              <a:spcBef>
                <a:spcPct val="0"/>
              </a:spcBef>
              <a:spcAft>
                <a:spcPts val="600"/>
              </a:spcAft>
            </a:pPr>
            <a:r>
              <a:rPr lang="en-US" sz="4000" b="1" cap="all" dirty="0">
                <a:solidFill>
                  <a:schemeClr val="tx2"/>
                </a:solidFill>
                <a:latin typeface="+mj-lt"/>
                <a:ea typeface="+mj-ea"/>
                <a:cs typeface="+mj-cs"/>
              </a:rPr>
              <a:t>University of Helsinki (Finland) </a:t>
            </a:r>
          </a:p>
          <a:p>
            <a:pPr algn="ctr" defTabSz="914400">
              <a:lnSpc>
                <a:spcPct val="89000"/>
              </a:lnSpc>
              <a:spcBef>
                <a:spcPct val="0"/>
              </a:spcBef>
              <a:spcAft>
                <a:spcPts val="600"/>
              </a:spcAft>
            </a:pPr>
            <a:r>
              <a:rPr kumimoji="0" lang="en-US" altLang="en-US" sz="3200" b="1" i="0" u="none" strike="noStrike" cap="all" normalizeH="0" dirty="0">
                <a:ln>
                  <a:noFill/>
                </a:ln>
                <a:solidFill>
                  <a:schemeClr val="tx2"/>
                </a:solidFill>
                <a:effectLst/>
                <a:latin typeface="+mj-lt"/>
                <a:ea typeface="+mj-ea"/>
                <a:cs typeface="+mj-cs"/>
              </a:rPr>
              <a:t>Gamification in Learning, Digital Tools Integration</a:t>
            </a:r>
            <a:endParaRPr lang="en-US" sz="3200" b="1" cap="all" dirty="0">
              <a:solidFill>
                <a:schemeClr val="tx2"/>
              </a:solidFill>
              <a:latin typeface="+mj-lt"/>
              <a:ea typeface="+mj-ea"/>
              <a:cs typeface="+mj-cs"/>
            </a:endParaRPr>
          </a:p>
        </p:txBody>
      </p:sp>
      <p:pic>
        <p:nvPicPr>
          <p:cNvPr id="3" name="Obraz 7" descr="Obraz zawierający zrzut ekranu, tekst, kreskówka, design&#10;&#10;Opis wygenerowany automatycznie">
            <a:extLst>
              <a:ext uri="{FF2B5EF4-FFF2-40B4-BE49-F238E27FC236}">
                <a16:creationId xmlns:a16="http://schemas.microsoft.com/office/drawing/2014/main" id="{EC9AFE4B-66F1-B50B-A750-A9E8D9AC332A}"/>
              </a:ext>
            </a:extLst>
          </p:cNvPr>
          <p:cNvPicPr>
            <a:picLocks noChangeAspect="1"/>
          </p:cNvPicPr>
          <p:nvPr/>
        </p:nvPicPr>
        <p:blipFill>
          <a:blip r:embed="rId5">
            <a:extLst>
              <a:ext uri="{28A0092B-C50C-407E-A947-70E740481C1C}">
                <a14:useLocalDpi xmlns:a14="http://schemas.microsoft.com/office/drawing/2010/main" val="0"/>
              </a:ext>
            </a:extLst>
          </a:blip>
          <a:srcRect t="1135" r="2" b="2"/>
          <a:stretch/>
        </p:blipFill>
        <p:spPr>
          <a:xfrm>
            <a:off x="-8564860" y="0"/>
            <a:ext cx="6050260" cy="4187119"/>
          </a:xfrm>
          <a:prstGeom prst="rect">
            <a:avLst/>
          </a:prstGeom>
        </p:spPr>
      </p:pic>
      <p:pic>
        <p:nvPicPr>
          <p:cNvPr id="4" name="Obraz 5" descr="Obraz zawierający na wolnym powietrzu, budynek, miasto, panorama&#10;&#10;Opis wygenerowany automatycznie">
            <a:extLst>
              <a:ext uri="{FF2B5EF4-FFF2-40B4-BE49-F238E27FC236}">
                <a16:creationId xmlns:a16="http://schemas.microsoft.com/office/drawing/2014/main" id="{541E3162-6DAC-222E-293E-694669785DBF}"/>
              </a:ext>
            </a:extLst>
          </p:cNvPr>
          <p:cNvPicPr>
            <a:picLocks noChangeAspect="1"/>
          </p:cNvPicPr>
          <p:nvPr/>
        </p:nvPicPr>
        <p:blipFill>
          <a:blip r:embed="rId6">
            <a:extLst>
              <a:ext uri="{28A0092B-C50C-407E-A947-70E740481C1C}">
                <a14:useLocalDpi xmlns:a14="http://schemas.microsoft.com/office/drawing/2010/main" val="0"/>
              </a:ext>
            </a:extLst>
          </a:blip>
          <a:srcRect l="2450" r="16268" b="-2"/>
          <a:stretch/>
        </p:blipFill>
        <p:spPr>
          <a:xfrm>
            <a:off x="13548360" y="-1"/>
            <a:ext cx="6050280" cy="4187119"/>
          </a:xfrm>
          <a:prstGeom prst="rect">
            <a:avLst/>
          </a:prstGeom>
        </p:spPr>
      </p:pic>
    </p:spTree>
    <p:extLst>
      <p:ext uri="{BB962C8B-B14F-4D97-AF65-F5344CB8AC3E}">
        <p14:creationId xmlns:p14="http://schemas.microsoft.com/office/powerpoint/2010/main" val="1480934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8A297E3-3BE6-F187-C77A-82C3A9976B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0DBE0B-66CF-A230-90D5-C532899B1BA3}"/>
              </a:ext>
            </a:extLst>
          </p:cNvPr>
          <p:cNvSpPr txBox="1"/>
          <p:nvPr/>
        </p:nvSpPr>
        <p:spPr>
          <a:xfrm>
            <a:off x="31963" y="5172348"/>
            <a:ext cx="12036634" cy="936769"/>
          </a:xfrm>
          <a:prstGeom prst="rect">
            <a:avLst/>
          </a:prstGeom>
        </p:spPr>
        <p:txBody>
          <a:bodyPr vert="horz" lIns="91440" tIns="45720" rIns="91440" bIns="45720" rtlCol="0" anchor="b">
            <a:noAutofit/>
          </a:bodyPr>
          <a:lstStyle/>
          <a:p>
            <a:pPr algn="ctr" defTabSz="914400">
              <a:lnSpc>
                <a:spcPct val="89000"/>
              </a:lnSpc>
              <a:spcBef>
                <a:spcPct val="0"/>
              </a:spcBef>
              <a:spcAft>
                <a:spcPts val="600"/>
              </a:spcAft>
            </a:pPr>
            <a:r>
              <a:rPr lang="en-US" sz="4000" b="1" cap="all" dirty="0">
                <a:solidFill>
                  <a:schemeClr val="tx2"/>
                </a:solidFill>
                <a:latin typeface="+mj-lt"/>
                <a:ea typeface="+mj-ea"/>
                <a:cs typeface="+mj-cs"/>
              </a:rPr>
              <a:t>University of Helsinki (Finland) </a:t>
            </a:r>
          </a:p>
          <a:p>
            <a:pPr algn="ctr" defTabSz="914400">
              <a:lnSpc>
                <a:spcPct val="89000"/>
              </a:lnSpc>
              <a:spcBef>
                <a:spcPct val="0"/>
              </a:spcBef>
              <a:spcAft>
                <a:spcPts val="600"/>
              </a:spcAft>
            </a:pPr>
            <a:r>
              <a:rPr kumimoji="0" lang="en-US" altLang="en-US" sz="3200" b="1" i="0" u="none" strike="noStrike" cap="all" normalizeH="0" dirty="0">
                <a:ln>
                  <a:noFill/>
                </a:ln>
                <a:solidFill>
                  <a:schemeClr val="tx2"/>
                </a:solidFill>
                <a:effectLst/>
                <a:latin typeface="+mj-lt"/>
                <a:ea typeface="+mj-ea"/>
                <a:cs typeface="+mj-cs"/>
              </a:rPr>
              <a:t>Gamification in Learning, Digital Tools Integration</a:t>
            </a:r>
            <a:endParaRPr lang="en-US" sz="3200" b="1" cap="all" dirty="0">
              <a:solidFill>
                <a:schemeClr val="tx2"/>
              </a:solidFill>
              <a:latin typeface="+mj-lt"/>
              <a:ea typeface="+mj-ea"/>
              <a:cs typeface="+mj-cs"/>
            </a:endParaRPr>
          </a:p>
        </p:txBody>
      </p:sp>
      <p:pic>
        <p:nvPicPr>
          <p:cNvPr id="8" name="Obraz 7" descr="Obraz zawierający zrzut ekranu, tekst, kreskówka, design&#10;&#10;Opis wygenerowany automatycznie">
            <a:extLst>
              <a:ext uri="{FF2B5EF4-FFF2-40B4-BE49-F238E27FC236}">
                <a16:creationId xmlns:a16="http://schemas.microsoft.com/office/drawing/2014/main" id="{9797D848-8839-A487-2E75-F9FA895F6F4E}"/>
              </a:ext>
            </a:extLst>
          </p:cNvPr>
          <p:cNvPicPr>
            <a:picLocks noChangeAspect="1"/>
          </p:cNvPicPr>
          <p:nvPr/>
        </p:nvPicPr>
        <p:blipFill>
          <a:blip r:embed="rId3">
            <a:extLst>
              <a:ext uri="{28A0092B-C50C-407E-A947-70E740481C1C}">
                <a14:useLocalDpi xmlns:a14="http://schemas.microsoft.com/office/drawing/2010/main" val="0"/>
              </a:ext>
            </a:extLst>
          </a:blip>
          <a:srcRect t="1135" r="2" b="2"/>
          <a:stretch/>
        </p:blipFill>
        <p:spPr>
          <a:xfrm>
            <a:off x="20" y="10"/>
            <a:ext cx="6050260" cy="4187119"/>
          </a:xfrm>
          <a:prstGeom prst="rect">
            <a:avLst/>
          </a:prstGeom>
        </p:spPr>
      </p:pic>
      <p:pic>
        <p:nvPicPr>
          <p:cNvPr id="6" name="Obraz 5" descr="Obraz zawierający na wolnym powietrzu, budynek, miasto, panorama&#10;&#10;Opis wygenerowany automatycznie">
            <a:extLst>
              <a:ext uri="{FF2B5EF4-FFF2-40B4-BE49-F238E27FC236}">
                <a16:creationId xmlns:a16="http://schemas.microsoft.com/office/drawing/2014/main" id="{6EC50D2F-B611-82B1-90AA-223F7A002F90}"/>
              </a:ext>
            </a:extLst>
          </p:cNvPr>
          <p:cNvPicPr>
            <a:picLocks noChangeAspect="1"/>
          </p:cNvPicPr>
          <p:nvPr/>
        </p:nvPicPr>
        <p:blipFill>
          <a:blip r:embed="rId4">
            <a:extLst>
              <a:ext uri="{28A0092B-C50C-407E-A947-70E740481C1C}">
                <a14:useLocalDpi xmlns:a14="http://schemas.microsoft.com/office/drawing/2010/main" val="0"/>
              </a:ext>
            </a:extLst>
          </a:blip>
          <a:srcRect l="2450" r="16268" b="-2"/>
          <a:stretch/>
        </p:blipFill>
        <p:spPr>
          <a:xfrm>
            <a:off x="6141720" y="10"/>
            <a:ext cx="6050280" cy="4187119"/>
          </a:xfrm>
          <a:prstGeom prst="rect">
            <a:avLst/>
          </a:prstGeom>
        </p:spPr>
      </p:pic>
    </p:spTree>
    <p:extLst>
      <p:ext uri="{BB962C8B-B14F-4D97-AF65-F5344CB8AC3E}">
        <p14:creationId xmlns:p14="http://schemas.microsoft.com/office/powerpoint/2010/main" val="2933503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8EFAD-35AC-EE85-3951-AC8C61D235ED}"/>
            </a:ext>
          </a:extLst>
        </p:cNvPr>
        <p:cNvGrpSpPr/>
        <p:nvPr/>
      </p:nvGrpSpPr>
      <p:grpSpPr>
        <a:xfrm>
          <a:off x="0" y="0"/>
          <a:ext cx="0" cy="0"/>
          <a:chOff x="0" y="0"/>
          <a:chExt cx="0" cy="0"/>
        </a:xfrm>
      </p:grpSpPr>
      <p:sp>
        <p:nvSpPr>
          <p:cNvPr id="14" name="Rectangle 1">
            <a:extLst>
              <a:ext uri="{FF2B5EF4-FFF2-40B4-BE49-F238E27FC236}">
                <a16:creationId xmlns:a16="http://schemas.microsoft.com/office/drawing/2014/main" id="{4A93824E-A416-1B5C-3B97-9C46E6BE3301}"/>
              </a:ext>
            </a:extLst>
          </p:cNvPr>
          <p:cNvSpPr>
            <a:spLocks noChangeArrowheads="1"/>
          </p:cNvSpPr>
          <p:nvPr/>
        </p:nvSpPr>
        <p:spPr bwMode="auto">
          <a:xfrm>
            <a:off x="1104961" y="505973"/>
            <a:ext cx="90955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Digital Tools Integration:</a:t>
            </a:r>
            <a:endParaRPr lang="en-US" altLang="en-US" sz="2400" b="1" dirty="0"/>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rPr>
              <a:t>Offers apps and interactive online courses blending self-paced study and in-person instruction.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17" name="Rectangle 2">
            <a:extLst>
              <a:ext uri="{FF2B5EF4-FFF2-40B4-BE49-F238E27FC236}">
                <a16:creationId xmlns:a16="http://schemas.microsoft.com/office/drawing/2014/main" id="{E8B702CA-B27E-BEB2-592A-25530A091BE8}"/>
              </a:ext>
            </a:extLst>
          </p:cNvPr>
          <p:cNvSpPr>
            <a:spLocks noChangeArrowheads="1"/>
          </p:cNvSpPr>
          <p:nvPr/>
        </p:nvSpPr>
        <p:spPr bwMode="auto">
          <a:xfrm>
            <a:off x="1104961" y="2012378"/>
            <a:ext cx="102090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Gamification in Learning:</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Uses game-based learning platforms and simulations in language courses.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Engages students in virtual real-world scenarios like debates and dialogues.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19" name="TextBox 18">
            <a:extLst>
              <a:ext uri="{FF2B5EF4-FFF2-40B4-BE49-F238E27FC236}">
                <a16:creationId xmlns:a16="http://schemas.microsoft.com/office/drawing/2014/main" id="{98800E8B-48FD-FDA8-874C-DD67C650F184}"/>
              </a:ext>
            </a:extLst>
          </p:cNvPr>
          <p:cNvSpPr txBox="1"/>
          <p:nvPr/>
        </p:nvSpPr>
        <p:spPr>
          <a:xfrm>
            <a:off x="998670" y="3582038"/>
            <a:ext cx="9308122" cy="1200329"/>
          </a:xfrm>
          <a:prstGeom prst="rect">
            <a:avLst/>
          </a:prstGeom>
          <a:noFill/>
        </p:spPr>
        <p:txBody>
          <a:bodyPr wrap="square">
            <a:spAutoFit/>
          </a:bodyPr>
          <a:lstStyle/>
          <a:p>
            <a:pPr>
              <a:buFont typeface="Arial" panose="020B0604020202020204" pitchFamily="34" charset="0"/>
              <a:buChar char="•"/>
            </a:pPr>
            <a:r>
              <a:rPr lang="en-US" sz="2400" b="1" dirty="0">
                <a:cs typeface="Arial" panose="020B0604020202020204" pitchFamily="34" charset="0"/>
              </a:rPr>
              <a:t>Focus on Multilingualism:</a:t>
            </a:r>
          </a:p>
          <a:p>
            <a:pPr>
              <a:buFont typeface="Arial" panose="020B0604020202020204" pitchFamily="34" charset="0"/>
              <a:buChar char="•"/>
            </a:pPr>
            <a:r>
              <a:rPr lang="en-US" sz="2400" dirty="0">
                <a:cs typeface="Arial" panose="020B0604020202020204" pitchFamily="34" charset="0"/>
              </a:rPr>
              <a:t>Courses available in Finnish, Swedish, English, and more.</a:t>
            </a:r>
          </a:p>
          <a:p>
            <a:pPr>
              <a:buFont typeface="Arial" panose="020B0604020202020204" pitchFamily="34" charset="0"/>
              <a:buChar char="•"/>
            </a:pPr>
            <a:r>
              <a:rPr lang="en-US" sz="2400" dirty="0">
                <a:cs typeface="Arial" panose="020B0604020202020204" pitchFamily="34" charset="0"/>
              </a:rPr>
              <a:t>Emphasizes the cognitive benefits of multilingualism.</a:t>
            </a:r>
          </a:p>
        </p:txBody>
      </p:sp>
      <p:sp>
        <p:nvSpPr>
          <p:cNvPr id="21" name="TextBox 20">
            <a:extLst>
              <a:ext uri="{FF2B5EF4-FFF2-40B4-BE49-F238E27FC236}">
                <a16:creationId xmlns:a16="http://schemas.microsoft.com/office/drawing/2014/main" id="{0A663B65-F325-0B02-7BAD-9CEF41708A1D}"/>
              </a:ext>
            </a:extLst>
          </p:cNvPr>
          <p:cNvSpPr txBox="1"/>
          <p:nvPr/>
        </p:nvSpPr>
        <p:spPr>
          <a:xfrm>
            <a:off x="1104961" y="5088443"/>
            <a:ext cx="9308122" cy="1200329"/>
          </a:xfrm>
          <a:prstGeom prst="rect">
            <a:avLst/>
          </a:prstGeom>
          <a:noFill/>
        </p:spPr>
        <p:txBody>
          <a:bodyPr wrap="square">
            <a:spAutoFit/>
          </a:bodyPr>
          <a:lstStyle/>
          <a:p>
            <a:r>
              <a:rPr lang="en-US" sz="2400" b="1" dirty="0">
                <a:cs typeface="Arial" panose="020B0604020202020204" pitchFamily="34" charset="0"/>
              </a:rPr>
              <a:t>Why It's Innovative:</a:t>
            </a:r>
            <a:endParaRPr lang="en-US" sz="2400" dirty="0">
              <a:cs typeface="Arial" panose="020B0604020202020204" pitchFamily="34" charset="0"/>
            </a:endParaRPr>
          </a:p>
          <a:p>
            <a:pPr>
              <a:buFont typeface="Arial" panose="020B0604020202020204" pitchFamily="34" charset="0"/>
              <a:buChar char="•"/>
            </a:pPr>
            <a:r>
              <a:rPr lang="en-US" sz="2400" dirty="0">
                <a:cs typeface="Arial" panose="020B0604020202020204" pitchFamily="34" charset="0"/>
              </a:rPr>
              <a:t>Combines gamification and immersive digital platforms.</a:t>
            </a:r>
          </a:p>
          <a:p>
            <a:pPr>
              <a:buFont typeface="Arial" panose="020B0604020202020204" pitchFamily="34" charset="0"/>
              <a:buChar char="•"/>
            </a:pPr>
            <a:r>
              <a:rPr lang="en-US" sz="2400" dirty="0">
                <a:cs typeface="Arial" panose="020B0604020202020204" pitchFamily="34" charset="0"/>
              </a:rPr>
              <a:t>Creates interactive, engaging, and real-world learning experiences.</a:t>
            </a:r>
          </a:p>
        </p:txBody>
      </p:sp>
      <p:sp>
        <p:nvSpPr>
          <p:cNvPr id="3" name="TextBox 2">
            <a:extLst>
              <a:ext uri="{FF2B5EF4-FFF2-40B4-BE49-F238E27FC236}">
                <a16:creationId xmlns:a16="http://schemas.microsoft.com/office/drawing/2014/main" id="{C4794E7C-9065-1C4B-8BD9-550E88A3DE41}"/>
              </a:ext>
            </a:extLst>
          </p:cNvPr>
          <p:cNvSpPr txBox="1"/>
          <p:nvPr/>
        </p:nvSpPr>
        <p:spPr>
          <a:xfrm>
            <a:off x="849156" y="10219784"/>
            <a:ext cx="10720685" cy="210163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University of Barcelona (Spain) </a:t>
            </a:r>
          </a:p>
          <a:p>
            <a:pPr algn="ctr" defTabSz="914400">
              <a:lnSpc>
                <a:spcPct val="89000"/>
              </a:lnSpc>
              <a:spcBef>
                <a:spcPct val="0"/>
              </a:spcBef>
              <a:spcAft>
                <a:spcPts val="600"/>
              </a:spcAft>
            </a:pPr>
            <a:r>
              <a:rPr lang="en-US" sz="3200" b="1" i="0" u="none" strike="noStrike" cap="all" dirty="0">
                <a:solidFill>
                  <a:schemeClr val="tx2"/>
                </a:solidFill>
                <a:effectLst/>
                <a:latin typeface="+mj-lt"/>
                <a:ea typeface="+mj-ea"/>
                <a:cs typeface="+mj-cs"/>
              </a:rPr>
              <a:t>- Mobile Language Learning</a:t>
            </a:r>
            <a:r>
              <a:rPr lang="en-US" sz="3200" b="0" i="0" u="none" strike="noStrike" cap="all" dirty="0">
                <a:solidFill>
                  <a:schemeClr val="tx2"/>
                </a:solidFill>
                <a:effectLst/>
                <a:latin typeface="+mj-lt"/>
                <a:ea typeface="+mj-ea"/>
                <a:cs typeface="+mj-cs"/>
              </a:rPr>
              <a:t> </a:t>
            </a:r>
            <a:endParaRPr lang="en-US" sz="3200" b="1" cap="all" dirty="0">
              <a:solidFill>
                <a:schemeClr val="tx2"/>
              </a:solidFill>
              <a:latin typeface="+mj-lt"/>
              <a:ea typeface="+mj-ea"/>
              <a:cs typeface="+mj-cs"/>
            </a:endParaRPr>
          </a:p>
          <a:p>
            <a:pPr algn="ctr" defTabSz="914400">
              <a:lnSpc>
                <a:spcPct val="89000"/>
              </a:lnSpc>
              <a:spcBef>
                <a:spcPct val="0"/>
              </a:spcBef>
              <a:spcAft>
                <a:spcPts val="600"/>
              </a:spcAft>
            </a:pPr>
            <a:endParaRPr lang="en-US" sz="23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4" name="Obraz 5" descr="Obraz zawierający osoba, w pomieszczeniu&#10;&#10;Opis wygenerowany automatycznie">
            <a:extLst>
              <a:ext uri="{FF2B5EF4-FFF2-40B4-BE49-F238E27FC236}">
                <a16:creationId xmlns:a16="http://schemas.microsoft.com/office/drawing/2014/main" id="{F0945F84-04FE-7352-8533-C530AE3D130F}"/>
              </a:ext>
            </a:extLst>
          </p:cNvPr>
          <p:cNvPicPr>
            <a:picLocks noChangeAspect="1"/>
          </p:cNvPicPr>
          <p:nvPr/>
        </p:nvPicPr>
        <p:blipFill>
          <a:blip r:embed="rId2">
            <a:extLst>
              <a:ext uri="{28A0092B-C50C-407E-A947-70E740481C1C}">
                <a14:useLocalDpi xmlns:a14="http://schemas.microsoft.com/office/drawing/2010/main" val="0"/>
              </a:ext>
            </a:extLst>
          </a:blip>
          <a:srcRect r="3548" b="-1"/>
          <a:stretch/>
        </p:blipFill>
        <p:spPr>
          <a:xfrm>
            <a:off x="0" y="-10850870"/>
            <a:ext cx="6050260" cy="4187119"/>
          </a:xfrm>
          <a:prstGeom prst="rect">
            <a:avLst/>
          </a:prstGeom>
        </p:spPr>
      </p:pic>
      <p:pic>
        <p:nvPicPr>
          <p:cNvPr id="5" name="Obraz 3" descr="Obraz zawierający budynek, na wolnym powietrzu, niebo, fasada&#10;&#10;Opis wygenerowany automatycznie">
            <a:extLst>
              <a:ext uri="{FF2B5EF4-FFF2-40B4-BE49-F238E27FC236}">
                <a16:creationId xmlns:a16="http://schemas.microsoft.com/office/drawing/2014/main" id="{6E16A75F-1CD0-23EF-94C3-0374C530EBBA}"/>
              </a:ext>
            </a:extLst>
          </p:cNvPr>
          <p:cNvPicPr>
            <a:picLocks noChangeAspect="1"/>
          </p:cNvPicPr>
          <p:nvPr/>
        </p:nvPicPr>
        <p:blipFill>
          <a:blip r:embed="rId3">
            <a:extLst>
              <a:ext uri="{28A0092B-C50C-407E-A947-70E740481C1C}">
                <a14:useLocalDpi xmlns:a14="http://schemas.microsoft.com/office/drawing/2010/main" val="0"/>
              </a:ext>
            </a:extLst>
          </a:blip>
          <a:srcRect l="3548" r="-1" b="-1"/>
          <a:stretch/>
        </p:blipFill>
        <p:spPr>
          <a:xfrm>
            <a:off x="6141720" y="-8991590"/>
            <a:ext cx="6050280" cy="4187119"/>
          </a:xfrm>
          <a:prstGeom prst="rect">
            <a:avLst/>
          </a:prstGeom>
        </p:spPr>
      </p:pic>
    </p:spTree>
    <p:extLst>
      <p:ext uri="{BB962C8B-B14F-4D97-AF65-F5344CB8AC3E}">
        <p14:creationId xmlns:p14="http://schemas.microsoft.com/office/powerpoint/2010/main" val="3714520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9E363FC-C4C5-B493-94CE-BC126E5218C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9F8C5FB-D2CE-F22A-D9A4-A60768919037}"/>
              </a:ext>
            </a:extLst>
          </p:cNvPr>
          <p:cNvSpPr txBox="1"/>
          <p:nvPr/>
        </p:nvSpPr>
        <p:spPr>
          <a:xfrm>
            <a:off x="5100824" y="685800"/>
            <a:ext cx="6176776"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cap="all" dirty="0">
                <a:solidFill>
                  <a:schemeClr val="tx2"/>
                </a:solidFill>
                <a:latin typeface="+mj-lt"/>
                <a:ea typeface="+mj-ea"/>
                <a:cs typeface="+mj-cs"/>
              </a:rPr>
              <a:t>1.Why this topic matters? </a:t>
            </a:r>
          </a:p>
        </p:txBody>
      </p:sp>
      <p:pic>
        <p:nvPicPr>
          <p:cNvPr id="12" name="Picture 11" descr="Urządzenie przenośne z aplikacjami">
            <a:extLst>
              <a:ext uri="{FF2B5EF4-FFF2-40B4-BE49-F238E27FC236}">
                <a16:creationId xmlns:a16="http://schemas.microsoft.com/office/drawing/2014/main" id="{125077FD-543B-8349-9E8E-CCBAAA3EF074}"/>
              </a:ext>
            </a:extLst>
          </p:cNvPr>
          <p:cNvPicPr>
            <a:picLocks noChangeAspect="1"/>
          </p:cNvPicPr>
          <p:nvPr/>
        </p:nvPicPr>
        <p:blipFill>
          <a:blip r:embed="rId2"/>
          <a:srcRect l="51949" r="12179"/>
          <a:stretch/>
        </p:blipFill>
        <p:spPr>
          <a:xfrm>
            <a:off x="-1" y="10"/>
            <a:ext cx="4373546" cy="6857990"/>
          </a:xfrm>
          <a:prstGeom prst="rect">
            <a:avLst/>
          </a:prstGeom>
        </p:spPr>
      </p:pic>
      <p:sp>
        <p:nvSpPr>
          <p:cNvPr id="8" name="TextBox 7">
            <a:extLst>
              <a:ext uri="{FF2B5EF4-FFF2-40B4-BE49-F238E27FC236}">
                <a16:creationId xmlns:a16="http://schemas.microsoft.com/office/drawing/2014/main" id="{BF748A1F-DC89-9479-5299-85BEEDDC9988}"/>
              </a:ext>
            </a:extLst>
          </p:cNvPr>
          <p:cNvSpPr txBox="1"/>
          <p:nvPr/>
        </p:nvSpPr>
        <p:spPr>
          <a:xfrm>
            <a:off x="5100823" y="2286000"/>
            <a:ext cx="6441819" cy="4128052"/>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More engaging and enjoyable learning </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Personalized Learning Experiences</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Access to real-world language usage (virtual exchanges, social media, and online forums )</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Students can access materials and practice anytime, anywhere ( Flexibility and Accessibility )</a:t>
            </a:r>
          </a:p>
          <a:p>
            <a:pPr marL="384048" indent="-384048" defTabSz="914400">
              <a:lnSpc>
                <a:spcPct val="94000"/>
              </a:lnSpc>
              <a:spcAft>
                <a:spcPts val="200"/>
              </a:spcAft>
              <a:buFont typeface="Franklin Gothic Book" panose="020B0503020102020204" pitchFamily="34" charset="0"/>
              <a:buChar char="•"/>
            </a:pPr>
            <a:r>
              <a:rPr lang="en-US" sz="2400" dirty="0">
                <a:solidFill>
                  <a:schemeClr val="tx2"/>
                </a:solidFill>
              </a:rPr>
              <a:t>Quicker and more detailed assessments of student progress </a:t>
            </a:r>
          </a:p>
          <a:p>
            <a:pPr marL="384048" indent="-384048" defTabSz="914400">
              <a:lnSpc>
                <a:spcPct val="94000"/>
              </a:lnSpc>
              <a:spcAft>
                <a:spcPts val="200"/>
              </a:spcAft>
              <a:buFont typeface="Franklin Gothic Book" panose="020B0503020102020204" pitchFamily="34" charset="0"/>
            </a:pPr>
            <a:endParaRPr lang="en-US" sz="24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sz="24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sz="2400" b="1"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sz="2400" b="1" dirty="0">
              <a:solidFill>
                <a:schemeClr val="tx2"/>
              </a:solidFill>
            </a:endParaRPr>
          </a:p>
        </p:txBody>
      </p:sp>
    </p:spTree>
    <p:extLst>
      <p:ext uri="{BB962C8B-B14F-4D97-AF65-F5344CB8AC3E}">
        <p14:creationId xmlns:p14="http://schemas.microsoft.com/office/powerpoint/2010/main" val="4095161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A0C84D3-2DC1-B5BD-714D-E423750A74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07DE65-4653-4ACE-0ED1-6086BEA4C2F5}"/>
              </a:ext>
            </a:extLst>
          </p:cNvPr>
          <p:cNvSpPr txBox="1"/>
          <p:nvPr/>
        </p:nvSpPr>
        <p:spPr>
          <a:xfrm>
            <a:off x="752858" y="4736961"/>
            <a:ext cx="10720685" cy="210163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University of Barcelona (Spain) </a:t>
            </a:r>
          </a:p>
          <a:p>
            <a:pPr algn="ctr" defTabSz="914400">
              <a:lnSpc>
                <a:spcPct val="89000"/>
              </a:lnSpc>
              <a:spcBef>
                <a:spcPct val="0"/>
              </a:spcBef>
              <a:spcAft>
                <a:spcPts val="600"/>
              </a:spcAft>
            </a:pPr>
            <a:r>
              <a:rPr lang="en-US" sz="3200" b="1" i="0" u="none" strike="noStrike" cap="all" dirty="0">
                <a:solidFill>
                  <a:schemeClr val="tx2"/>
                </a:solidFill>
                <a:effectLst/>
                <a:latin typeface="+mj-lt"/>
                <a:ea typeface="+mj-ea"/>
                <a:cs typeface="+mj-cs"/>
              </a:rPr>
              <a:t>- Mobile Language Learning</a:t>
            </a:r>
            <a:r>
              <a:rPr lang="en-US" sz="3200" b="0" i="0" u="none" strike="noStrike" cap="all" dirty="0">
                <a:solidFill>
                  <a:schemeClr val="tx2"/>
                </a:solidFill>
                <a:effectLst/>
                <a:latin typeface="+mj-lt"/>
                <a:ea typeface="+mj-ea"/>
                <a:cs typeface="+mj-cs"/>
              </a:rPr>
              <a:t> </a:t>
            </a:r>
            <a:endParaRPr lang="en-US" sz="3200" b="1" cap="all" dirty="0">
              <a:solidFill>
                <a:schemeClr val="tx2"/>
              </a:solidFill>
              <a:latin typeface="+mj-lt"/>
              <a:ea typeface="+mj-ea"/>
              <a:cs typeface="+mj-cs"/>
            </a:endParaRPr>
          </a:p>
          <a:p>
            <a:pPr algn="ctr" defTabSz="914400">
              <a:lnSpc>
                <a:spcPct val="89000"/>
              </a:lnSpc>
              <a:spcBef>
                <a:spcPct val="0"/>
              </a:spcBef>
              <a:spcAft>
                <a:spcPts val="600"/>
              </a:spcAft>
            </a:pPr>
            <a:endParaRPr lang="en-US" sz="23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6" name="Obraz 5" descr="Obraz zawierający osoba, w pomieszczeniu&#10;&#10;Opis wygenerowany automatycznie">
            <a:extLst>
              <a:ext uri="{FF2B5EF4-FFF2-40B4-BE49-F238E27FC236}">
                <a16:creationId xmlns:a16="http://schemas.microsoft.com/office/drawing/2014/main" id="{5CDE5A3B-A45C-9508-4615-6DF962CD9F30}"/>
              </a:ext>
            </a:extLst>
          </p:cNvPr>
          <p:cNvPicPr>
            <a:picLocks noChangeAspect="1"/>
          </p:cNvPicPr>
          <p:nvPr/>
        </p:nvPicPr>
        <p:blipFill>
          <a:blip r:embed="rId2">
            <a:extLst>
              <a:ext uri="{28A0092B-C50C-407E-A947-70E740481C1C}">
                <a14:useLocalDpi xmlns:a14="http://schemas.microsoft.com/office/drawing/2010/main" val="0"/>
              </a:ext>
            </a:extLst>
          </a:blip>
          <a:srcRect r="3548" b="-1"/>
          <a:stretch/>
        </p:blipFill>
        <p:spPr>
          <a:xfrm>
            <a:off x="20" y="10"/>
            <a:ext cx="6050260" cy="4187119"/>
          </a:xfrm>
          <a:prstGeom prst="rect">
            <a:avLst/>
          </a:prstGeom>
        </p:spPr>
      </p:pic>
      <p:pic>
        <p:nvPicPr>
          <p:cNvPr id="4" name="Obraz 3" descr="Obraz zawierający budynek, na wolnym powietrzu, niebo, fasada&#10;&#10;Opis wygenerowany automatycznie">
            <a:extLst>
              <a:ext uri="{FF2B5EF4-FFF2-40B4-BE49-F238E27FC236}">
                <a16:creationId xmlns:a16="http://schemas.microsoft.com/office/drawing/2014/main" id="{3CD71A30-A6AF-7BAB-F947-499E5A0A3FE1}"/>
              </a:ext>
            </a:extLst>
          </p:cNvPr>
          <p:cNvPicPr>
            <a:picLocks noChangeAspect="1"/>
          </p:cNvPicPr>
          <p:nvPr/>
        </p:nvPicPr>
        <p:blipFill>
          <a:blip r:embed="rId3">
            <a:extLst>
              <a:ext uri="{28A0092B-C50C-407E-A947-70E740481C1C}">
                <a14:useLocalDpi xmlns:a14="http://schemas.microsoft.com/office/drawing/2010/main" val="0"/>
              </a:ext>
            </a:extLst>
          </a:blip>
          <a:srcRect l="3548" r="-1" b="-1"/>
          <a:stretch/>
        </p:blipFill>
        <p:spPr>
          <a:xfrm>
            <a:off x="6141720" y="10"/>
            <a:ext cx="6050280" cy="4187119"/>
          </a:xfrm>
          <a:prstGeom prst="rect">
            <a:avLst/>
          </a:prstGeom>
        </p:spPr>
      </p:pic>
    </p:spTree>
    <p:extLst>
      <p:ext uri="{BB962C8B-B14F-4D97-AF65-F5344CB8AC3E}">
        <p14:creationId xmlns:p14="http://schemas.microsoft.com/office/powerpoint/2010/main" val="126722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3332-BA2D-4393-B3BA-45180F8BA9DE}"/>
            </a:ext>
          </a:extLst>
        </p:cNvPr>
        <p:cNvGrpSpPr/>
        <p:nvPr/>
      </p:nvGrpSpPr>
      <p:grpSpPr>
        <a:xfrm>
          <a:off x="0" y="0"/>
          <a:ext cx="0" cy="0"/>
          <a:chOff x="0" y="0"/>
          <a:chExt cx="0" cy="0"/>
        </a:xfrm>
      </p:grpSpPr>
      <p:sp>
        <p:nvSpPr>
          <p:cNvPr id="2" name="pole tekstowe 1">
            <a:extLst>
              <a:ext uri="{FF2B5EF4-FFF2-40B4-BE49-F238E27FC236}">
                <a16:creationId xmlns:a16="http://schemas.microsoft.com/office/drawing/2014/main" id="{10E35300-EA99-46E3-0C72-F840AE071750}"/>
              </a:ext>
            </a:extLst>
          </p:cNvPr>
          <p:cNvSpPr txBox="1"/>
          <p:nvPr/>
        </p:nvSpPr>
        <p:spPr>
          <a:xfrm>
            <a:off x="915216" y="382012"/>
            <a:ext cx="10564837" cy="6370975"/>
          </a:xfrm>
          <a:prstGeom prst="rect">
            <a:avLst/>
          </a:prstGeom>
          <a:noFill/>
        </p:spPr>
        <p:txBody>
          <a:bodyPr wrap="square" rtlCol="0">
            <a:spAutoFit/>
          </a:bodyPr>
          <a:lstStyle/>
          <a:p>
            <a:r>
              <a:rPr lang="en-US" sz="4000" b="1" i="0" u="none" strike="noStrike" cap="all" dirty="0">
                <a:solidFill>
                  <a:schemeClr val="tx2"/>
                </a:solidFill>
                <a:effectLst/>
                <a:ea typeface="+mj-ea"/>
                <a:cs typeface="+mj-cs"/>
              </a:rPr>
              <a:t>University of Barcelona (Spain) </a:t>
            </a:r>
            <a:endParaRPr lang="pl-PL" sz="2800" b="0" i="0" u="none" strike="noStrike" dirty="0">
              <a:solidFill>
                <a:srgbClr val="000000"/>
              </a:solidFill>
              <a:effectLst/>
            </a:endParaRPr>
          </a:p>
          <a:p>
            <a:pPr marL="0" indent="0">
              <a:buNone/>
            </a:pPr>
            <a:r>
              <a:rPr lang="pl-PL" sz="2800" b="0" i="0" u="none" strike="noStrike" dirty="0">
                <a:solidFill>
                  <a:srgbClr val="000000"/>
                </a:solidFill>
                <a:effectLst/>
              </a:rPr>
              <a:t>Innovative Approaches: </a:t>
            </a:r>
            <a:r>
              <a:rPr lang="pl-PL" sz="2800" b="0" i="0" u="none" strike="noStrike" dirty="0">
                <a:effectLst/>
              </a:rPr>
              <a:t>Language Learning Apps and Software:</a:t>
            </a:r>
          </a:p>
          <a:p>
            <a:pPr marL="0" indent="0">
              <a:buNone/>
            </a:pPr>
            <a:endParaRPr lang="pl-PL" sz="2800" dirty="0"/>
          </a:p>
          <a:p>
            <a:pPr marL="457200" indent="-457200">
              <a:buFontTx/>
              <a:buChar char="-"/>
            </a:pPr>
            <a:r>
              <a:rPr lang="pl-PL" sz="2400" b="0" i="0" u="none" strike="noStrike" dirty="0">
                <a:effectLst/>
              </a:rPr>
              <a:t>Duolingo: some language departments integrate language apps like Duolingo to support self-paced learning. </a:t>
            </a:r>
          </a:p>
          <a:p>
            <a:pPr marL="457200" indent="-457200">
              <a:buFontTx/>
              <a:buChar char="-"/>
            </a:pPr>
            <a:endParaRPr lang="pl-PL" sz="2400" b="0" i="0" u="none" strike="noStrike" dirty="0">
              <a:effectLst/>
            </a:endParaRPr>
          </a:p>
          <a:p>
            <a:pPr marL="457200" indent="-457200">
              <a:buFontTx/>
              <a:buChar char="-"/>
            </a:pPr>
            <a:r>
              <a:rPr lang="pl-PL" sz="2400" b="0" i="0" u="none" strike="noStrike" dirty="0">
                <a:effectLst/>
              </a:rPr>
              <a:t>Rosetta Stone: Occasionally used for specific language courses to offer immersive language experiences. </a:t>
            </a:r>
          </a:p>
          <a:p>
            <a:pPr marL="457200" indent="-457200">
              <a:buFontTx/>
              <a:buChar char="-"/>
            </a:pPr>
            <a:endParaRPr lang="pl-PL" sz="2400" b="0" i="0" u="none" strike="noStrike" dirty="0">
              <a:effectLst/>
            </a:endParaRPr>
          </a:p>
          <a:p>
            <a:pPr marL="457200" indent="-457200">
              <a:buFontTx/>
              <a:buChar char="-"/>
            </a:pPr>
            <a:r>
              <a:rPr lang="pl-PL" sz="2400" b="0" i="0" u="none" strike="noStrike" dirty="0">
                <a:effectLst/>
              </a:rPr>
              <a:t>Lingua.ly: Some language departments use this vocabulary-building tool, which supports language learning through web reading and flashcards.</a:t>
            </a:r>
          </a:p>
          <a:p>
            <a:pPr marL="457200" indent="-457200">
              <a:buFontTx/>
              <a:buChar char="-"/>
            </a:pPr>
            <a:endParaRPr lang="pl-PL" sz="2400" b="0" i="0" u="none" strike="noStrike" dirty="0">
              <a:effectLst/>
            </a:endParaRPr>
          </a:p>
          <a:p>
            <a:pPr marL="457200" indent="-457200">
              <a:buFontTx/>
              <a:buChar char="-"/>
            </a:pPr>
            <a:r>
              <a:rPr lang="pl-PL" sz="2400" b="0" i="0" u="none" strike="noStrike" dirty="0">
                <a:solidFill>
                  <a:srgbClr val="000000"/>
                </a:solidFill>
                <a:effectLst/>
              </a:rPr>
              <a:t>Busuu : </a:t>
            </a:r>
            <a:r>
              <a:rPr lang="pl-PL" sz="2400" dirty="0">
                <a:solidFill>
                  <a:srgbClr val="000000"/>
                </a:solidFill>
              </a:rPr>
              <a:t>online </a:t>
            </a:r>
            <a:r>
              <a:rPr lang="pl-PL" sz="2400" b="0" i="0" u="none" strike="noStrike" dirty="0">
                <a:solidFill>
                  <a:srgbClr val="000000"/>
                </a:solidFill>
                <a:effectLst/>
              </a:rPr>
              <a:t>language-learning app and website that provides comprehensive courses for a variety of languages. It combines lessons with practice exercises and social interactions.</a:t>
            </a:r>
            <a:endParaRPr lang="pl-PL" sz="2400" dirty="0"/>
          </a:p>
          <a:p>
            <a:endParaRPr lang="pl-PL" sz="2400" dirty="0"/>
          </a:p>
        </p:txBody>
      </p:sp>
      <p:sp>
        <p:nvSpPr>
          <p:cNvPr id="3" name="TextBox 2">
            <a:extLst>
              <a:ext uri="{FF2B5EF4-FFF2-40B4-BE49-F238E27FC236}">
                <a16:creationId xmlns:a16="http://schemas.microsoft.com/office/drawing/2014/main" id="{471F701F-9659-F75B-0A51-68F65256BA00}"/>
              </a:ext>
            </a:extLst>
          </p:cNvPr>
          <p:cNvSpPr txBox="1"/>
          <p:nvPr/>
        </p:nvSpPr>
        <p:spPr>
          <a:xfrm>
            <a:off x="735657" y="8272641"/>
            <a:ext cx="10720685" cy="2226547"/>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Universität Leipzig (Germany) </a:t>
            </a:r>
          </a:p>
          <a:p>
            <a:pPr algn="ctr" defTabSz="914400">
              <a:lnSpc>
                <a:spcPct val="89000"/>
              </a:lnSpc>
              <a:spcBef>
                <a:spcPct val="0"/>
              </a:spcBef>
              <a:spcAft>
                <a:spcPts val="600"/>
              </a:spcAft>
            </a:pPr>
            <a:r>
              <a:rPr lang="en-US" sz="2300" b="1" i="0" u="none" strike="noStrike" cap="all" dirty="0">
                <a:solidFill>
                  <a:schemeClr val="tx2"/>
                </a:solidFill>
                <a:effectLst/>
                <a:latin typeface="+mj-lt"/>
                <a:ea typeface="+mj-ea"/>
                <a:cs typeface="+mj-cs"/>
              </a:rPr>
              <a:t>- </a:t>
            </a:r>
            <a:r>
              <a:rPr lang="en-US" sz="3200" b="1" i="0" u="none" strike="noStrike" cap="all" dirty="0">
                <a:solidFill>
                  <a:schemeClr val="tx2"/>
                </a:solidFill>
                <a:effectLst/>
                <a:latin typeface="+mj-lt"/>
                <a:ea typeface="+mj-ea"/>
                <a:cs typeface="+mj-cs"/>
              </a:rPr>
              <a:t>digital labs </a:t>
            </a:r>
            <a:endParaRPr lang="en-US" sz="3200" b="1" cap="all" dirty="0">
              <a:solidFill>
                <a:schemeClr val="tx2"/>
              </a:solidFill>
              <a:latin typeface="+mj-lt"/>
              <a:ea typeface="+mj-ea"/>
              <a:cs typeface="+mj-cs"/>
            </a:endParaRPr>
          </a:p>
          <a:p>
            <a:pPr algn="ctr" defTabSz="914400">
              <a:lnSpc>
                <a:spcPct val="89000"/>
              </a:lnSpc>
              <a:spcBef>
                <a:spcPct val="0"/>
              </a:spcBef>
              <a:spcAft>
                <a:spcPts val="600"/>
              </a:spcAft>
            </a:pPr>
            <a:endParaRPr lang="en-US" sz="23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4" name="Obraz 9" descr="Obraz zawierający osoba, komputer, computer, w pomieszczeniu&#10;&#10;Opis wygenerowany automatycznie">
            <a:extLst>
              <a:ext uri="{FF2B5EF4-FFF2-40B4-BE49-F238E27FC236}">
                <a16:creationId xmlns:a16="http://schemas.microsoft.com/office/drawing/2014/main" id="{D2A16E8F-86A5-6440-A133-BE5AE1128345}"/>
              </a:ext>
            </a:extLst>
          </p:cNvPr>
          <p:cNvPicPr>
            <a:picLocks noChangeAspect="1"/>
          </p:cNvPicPr>
          <p:nvPr/>
        </p:nvPicPr>
        <p:blipFill>
          <a:blip r:embed="rId3">
            <a:extLst>
              <a:ext uri="{28A0092B-C50C-407E-A947-70E740481C1C}">
                <a14:useLocalDpi xmlns:a14="http://schemas.microsoft.com/office/drawing/2010/main" val="0"/>
              </a:ext>
            </a:extLst>
          </a:blip>
          <a:srcRect l="3548" r="-1" b="-1"/>
          <a:stretch/>
        </p:blipFill>
        <p:spPr>
          <a:xfrm>
            <a:off x="-11460460" y="0"/>
            <a:ext cx="6050260" cy="4187119"/>
          </a:xfrm>
          <a:prstGeom prst="rect">
            <a:avLst/>
          </a:prstGeom>
        </p:spPr>
      </p:pic>
      <p:pic>
        <p:nvPicPr>
          <p:cNvPr id="5" name="Obraz 3" descr="Obraz zawierający na wolnym powietrzu, budynek, niebo, Budynek komercyjny&#10;&#10;Opis wygenerowany automatycznie">
            <a:extLst>
              <a:ext uri="{FF2B5EF4-FFF2-40B4-BE49-F238E27FC236}">
                <a16:creationId xmlns:a16="http://schemas.microsoft.com/office/drawing/2014/main" id="{05F96A71-C623-3219-B6DF-31D25AA22502}"/>
              </a:ext>
            </a:extLst>
          </p:cNvPr>
          <p:cNvPicPr>
            <a:picLocks noChangeAspect="1"/>
          </p:cNvPicPr>
          <p:nvPr/>
        </p:nvPicPr>
        <p:blipFill>
          <a:blip r:embed="rId4">
            <a:extLst>
              <a:ext uri="{28A0092B-C50C-407E-A947-70E740481C1C}">
                <a14:useLocalDpi xmlns:a14="http://schemas.microsoft.com/office/drawing/2010/main" val="0"/>
              </a:ext>
            </a:extLst>
          </a:blip>
          <a:srcRect t="9830" r="2" b="2"/>
          <a:stretch/>
        </p:blipFill>
        <p:spPr>
          <a:xfrm>
            <a:off x="18181320" y="0"/>
            <a:ext cx="6050280" cy="4187119"/>
          </a:xfrm>
          <a:prstGeom prst="rect">
            <a:avLst/>
          </a:prstGeom>
        </p:spPr>
      </p:pic>
    </p:spTree>
    <p:extLst>
      <p:ext uri="{BB962C8B-B14F-4D97-AF65-F5344CB8AC3E}">
        <p14:creationId xmlns:p14="http://schemas.microsoft.com/office/powerpoint/2010/main" val="2586601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84F9EE4-2DFC-DE7D-D146-17BA75454A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1B4867-63FC-E7AE-1FB5-AE4DF1D4558E}"/>
              </a:ext>
            </a:extLst>
          </p:cNvPr>
          <p:cNvSpPr txBox="1"/>
          <p:nvPr/>
        </p:nvSpPr>
        <p:spPr>
          <a:xfrm>
            <a:off x="752858" y="4736961"/>
            <a:ext cx="10720685" cy="2226547"/>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i="0" u="none" strike="noStrike" cap="all" dirty="0">
                <a:solidFill>
                  <a:schemeClr val="tx2"/>
                </a:solidFill>
                <a:effectLst/>
                <a:latin typeface="+mj-lt"/>
                <a:ea typeface="+mj-ea"/>
                <a:cs typeface="+mj-cs"/>
              </a:rPr>
              <a:t>Universität Leipzig (Germany) </a:t>
            </a:r>
          </a:p>
          <a:p>
            <a:pPr algn="ctr" defTabSz="914400">
              <a:lnSpc>
                <a:spcPct val="89000"/>
              </a:lnSpc>
              <a:spcBef>
                <a:spcPct val="0"/>
              </a:spcBef>
              <a:spcAft>
                <a:spcPts val="600"/>
              </a:spcAft>
            </a:pPr>
            <a:r>
              <a:rPr lang="en-US" sz="2300" b="1" i="0" u="none" strike="noStrike" cap="all" dirty="0">
                <a:solidFill>
                  <a:schemeClr val="tx2"/>
                </a:solidFill>
                <a:effectLst/>
                <a:latin typeface="+mj-lt"/>
                <a:ea typeface="+mj-ea"/>
                <a:cs typeface="+mj-cs"/>
              </a:rPr>
              <a:t>- </a:t>
            </a:r>
            <a:r>
              <a:rPr lang="en-US" sz="3200" b="1" i="0" u="none" strike="noStrike" cap="all" dirty="0">
                <a:solidFill>
                  <a:schemeClr val="tx2"/>
                </a:solidFill>
                <a:effectLst/>
                <a:latin typeface="+mj-lt"/>
                <a:ea typeface="+mj-ea"/>
                <a:cs typeface="+mj-cs"/>
              </a:rPr>
              <a:t>digital labs </a:t>
            </a:r>
            <a:endParaRPr lang="en-US" sz="3200" b="1" cap="all" dirty="0">
              <a:solidFill>
                <a:schemeClr val="tx2"/>
              </a:solidFill>
              <a:latin typeface="+mj-lt"/>
              <a:ea typeface="+mj-ea"/>
              <a:cs typeface="+mj-cs"/>
            </a:endParaRPr>
          </a:p>
          <a:p>
            <a:pPr algn="ctr" defTabSz="914400">
              <a:lnSpc>
                <a:spcPct val="89000"/>
              </a:lnSpc>
              <a:spcBef>
                <a:spcPct val="0"/>
              </a:spcBef>
              <a:spcAft>
                <a:spcPts val="600"/>
              </a:spcAft>
            </a:pPr>
            <a:endParaRPr lang="en-US" sz="23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10" name="Obraz 9" descr="Obraz zawierający osoba, komputer, computer, w pomieszczeniu&#10;&#10;Opis wygenerowany automatycznie">
            <a:extLst>
              <a:ext uri="{FF2B5EF4-FFF2-40B4-BE49-F238E27FC236}">
                <a16:creationId xmlns:a16="http://schemas.microsoft.com/office/drawing/2014/main" id="{4816567D-D3A0-EC45-DB79-61B05B3943A6}"/>
              </a:ext>
            </a:extLst>
          </p:cNvPr>
          <p:cNvPicPr>
            <a:picLocks noChangeAspect="1"/>
          </p:cNvPicPr>
          <p:nvPr/>
        </p:nvPicPr>
        <p:blipFill>
          <a:blip r:embed="rId2">
            <a:extLst>
              <a:ext uri="{28A0092B-C50C-407E-A947-70E740481C1C}">
                <a14:useLocalDpi xmlns:a14="http://schemas.microsoft.com/office/drawing/2010/main" val="0"/>
              </a:ext>
            </a:extLst>
          </a:blip>
          <a:srcRect l="3548" r="-1" b="-1"/>
          <a:stretch/>
        </p:blipFill>
        <p:spPr>
          <a:xfrm>
            <a:off x="20" y="10"/>
            <a:ext cx="6050260" cy="4187119"/>
          </a:xfrm>
          <a:prstGeom prst="rect">
            <a:avLst/>
          </a:prstGeom>
        </p:spPr>
      </p:pic>
      <p:pic>
        <p:nvPicPr>
          <p:cNvPr id="4" name="Obraz 3" descr="Obraz zawierający na wolnym powietrzu, budynek, niebo, Budynek komercyjny&#10;&#10;Opis wygenerowany automatycznie">
            <a:extLst>
              <a:ext uri="{FF2B5EF4-FFF2-40B4-BE49-F238E27FC236}">
                <a16:creationId xmlns:a16="http://schemas.microsoft.com/office/drawing/2014/main" id="{B2F0DD0C-3973-0A3F-8E71-1DA369EEA2B9}"/>
              </a:ext>
            </a:extLst>
          </p:cNvPr>
          <p:cNvPicPr>
            <a:picLocks noChangeAspect="1"/>
          </p:cNvPicPr>
          <p:nvPr/>
        </p:nvPicPr>
        <p:blipFill>
          <a:blip r:embed="rId3">
            <a:extLst>
              <a:ext uri="{28A0092B-C50C-407E-A947-70E740481C1C}">
                <a14:useLocalDpi xmlns:a14="http://schemas.microsoft.com/office/drawing/2010/main" val="0"/>
              </a:ext>
            </a:extLst>
          </a:blip>
          <a:srcRect t="9830" r="2" b="2"/>
          <a:stretch/>
        </p:blipFill>
        <p:spPr>
          <a:xfrm>
            <a:off x="6141720" y="10"/>
            <a:ext cx="6050280" cy="4187119"/>
          </a:xfrm>
          <a:prstGeom prst="rect">
            <a:avLst/>
          </a:prstGeom>
        </p:spPr>
      </p:pic>
    </p:spTree>
    <p:extLst>
      <p:ext uri="{BB962C8B-B14F-4D97-AF65-F5344CB8AC3E}">
        <p14:creationId xmlns:p14="http://schemas.microsoft.com/office/powerpoint/2010/main" val="2622900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606466-25E1-46D9-40FF-0AD8EF4D8F3F}"/>
              </a:ext>
            </a:extLst>
          </p:cNvPr>
          <p:cNvSpPr txBox="1"/>
          <p:nvPr/>
        </p:nvSpPr>
        <p:spPr>
          <a:xfrm>
            <a:off x="1203960" y="612844"/>
            <a:ext cx="10500360" cy="5632311"/>
          </a:xfrm>
          <a:prstGeom prst="rect">
            <a:avLst/>
          </a:prstGeom>
          <a:noFill/>
        </p:spPr>
        <p:txBody>
          <a:bodyPr wrap="square">
            <a:spAutoFit/>
          </a:bodyPr>
          <a:lstStyle/>
          <a:p>
            <a:pPr>
              <a:buFont typeface="Arial" panose="020B0604020202020204" pitchFamily="34" charset="0"/>
              <a:buChar char="•"/>
            </a:pPr>
            <a:r>
              <a:rPr lang="en-US" sz="2400" b="1" dirty="0">
                <a:cs typeface="Arial" panose="020B0604020202020204" pitchFamily="34" charset="0"/>
              </a:rPr>
              <a:t>Blended Learning:</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Combines face-to-face instruction with digital resources for in-class and self-paced learning.</a:t>
            </a:r>
          </a:p>
          <a:p>
            <a:pPr marL="742950" lvl="1" indent="-285750">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b="1" dirty="0">
                <a:cs typeface="Arial" panose="020B0604020202020204" pitchFamily="34" charset="0"/>
              </a:rPr>
              <a:t>Digital Language Labs:</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Features speech recognition technology to record and analyze pronunciation for improved speaking skills.</a:t>
            </a:r>
          </a:p>
          <a:p>
            <a:pPr marL="742950" lvl="1" indent="-285750">
              <a:buFont typeface="Arial" panose="020B0604020202020204" pitchFamily="34" charset="0"/>
              <a:buChar char="•"/>
            </a:pPr>
            <a:endParaRPr lang="en-US" sz="2400" dirty="0">
              <a:cs typeface="Arial" panose="020B0604020202020204" pitchFamily="34" charset="0"/>
            </a:endParaRPr>
          </a:p>
          <a:p>
            <a:pPr>
              <a:buFont typeface="Arial" panose="020B0604020202020204" pitchFamily="34" charset="0"/>
              <a:buChar char="•"/>
            </a:pPr>
            <a:r>
              <a:rPr lang="en-US" sz="2400" b="1" dirty="0">
                <a:cs typeface="Arial" panose="020B0604020202020204" pitchFamily="34" charset="0"/>
              </a:rPr>
              <a:t>Cultural Immersion:</a:t>
            </a:r>
            <a:endParaRPr lang="en-US" sz="2400" dirty="0">
              <a:cs typeface="Arial" panose="020B0604020202020204" pitchFamily="34" charset="0"/>
            </a:endParaRPr>
          </a:p>
          <a:p>
            <a:pPr marL="742950" lvl="1" indent="-285750">
              <a:buFont typeface="Arial" panose="020B0604020202020204" pitchFamily="34" charset="0"/>
              <a:buChar char="•"/>
            </a:pPr>
            <a:r>
              <a:rPr lang="en-US" sz="2400" dirty="0">
                <a:cs typeface="Arial" panose="020B0604020202020204" pitchFamily="34" charset="0"/>
              </a:rPr>
              <a:t>Immerses students in German culture through local events, internships, and native speaker collaboration.</a:t>
            </a:r>
          </a:p>
          <a:p>
            <a:pPr marL="742950" lvl="1" indent="-285750">
              <a:buFont typeface="Arial" panose="020B0604020202020204" pitchFamily="34" charset="0"/>
              <a:buChar char="•"/>
            </a:pPr>
            <a:endParaRPr lang="en-US" sz="2400" dirty="0">
              <a:cs typeface="Arial" panose="020B0604020202020204" pitchFamily="34" charset="0"/>
            </a:endParaRPr>
          </a:p>
          <a:p>
            <a:r>
              <a:rPr lang="en-US" sz="2400" b="1" dirty="0">
                <a:cs typeface="Arial" panose="020B0604020202020204" pitchFamily="34" charset="0"/>
              </a:rPr>
              <a:t>Why It's Innovative:</a:t>
            </a:r>
            <a:endParaRPr lang="en-US" sz="2400" dirty="0">
              <a:cs typeface="Arial" panose="020B0604020202020204" pitchFamily="34" charset="0"/>
            </a:endParaRPr>
          </a:p>
          <a:p>
            <a:pPr>
              <a:buFont typeface="Arial" panose="020B0604020202020204" pitchFamily="34" charset="0"/>
              <a:buChar char="•"/>
            </a:pPr>
            <a:r>
              <a:rPr lang="en-US" sz="2400" dirty="0">
                <a:cs typeface="Arial" panose="020B0604020202020204" pitchFamily="34" charset="0"/>
              </a:rPr>
              <a:t>Enhances language acquisition with cutting-edge digital tools.</a:t>
            </a:r>
          </a:p>
          <a:p>
            <a:pPr>
              <a:buFont typeface="Arial" panose="020B0604020202020204" pitchFamily="34" charset="0"/>
              <a:buChar char="•"/>
            </a:pPr>
            <a:r>
              <a:rPr lang="en-US" sz="2400" dirty="0">
                <a:cs typeface="Arial" panose="020B0604020202020204" pitchFamily="34" charset="0"/>
              </a:rPr>
              <a:t>Balances technical learning and cultural immersion for a holistic approach.</a:t>
            </a:r>
          </a:p>
        </p:txBody>
      </p:sp>
    </p:spTree>
    <p:extLst>
      <p:ext uri="{BB962C8B-B14F-4D97-AF65-F5344CB8AC3E}">
        <p14:creationId xmlns:p14="http://schemas.microsoft.com/office/powerpoint/2010/main" val="39399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2A932-E506-52AB-38E9-6C4859263B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C45B51-EE82-6654-49F1-E450476D0A35}"/>
              </a:ext>
            </a:extLst>
          </p:cNvPr>
          <p:cNvSpPr txBox="1"/>
          <p:nvPr/>
        </p:nvSpPr>
        <p:spPr>
          <a:xfrm>
            <a:off x="723897" y="789841"/>
            <a:ext cx="8212399" cy="461665"/>
          </a:xfrm>
          <a:prstGeom prst="rect">
            <a:avLst/>
          </a:prstGeom>
          <a:noFill/>
        </p:spPr>
        <p:txBody>
          <a:bodyPr wrap="square">
            <a:spAutoFit/>
          </a:bodyPr>
          <a:lstStyle/>
          <a:p>
            <a:r>
              <a:rPr lang="en-US" sz="2400" b="1" dirty="0">
                <a:cs typeface="Arial" panose="020B0604020202020204" pitchFamily="34" charset="0"/>
              </a:rPr>
              <a:t>Benefits of Using Digital Tools</a:t>
            </a:r>
          </a:p>
        </p:txBody>
      </p:sp>
      <p:sp>
        <p:nvSpPr>
          <p:cNvPr id="9" name="TextBox 8">
            <a:extLst>
              <a:ext uri="{FF2B5EF4-FFF2-40B4-BE49-F238E27FC236}">
                <a16:creationId xmlns:a16="http://schemas.microsoft.com/office/drawing/2014/main" id="{D2B15C43-FE1A-81B9-9ACA-F96F63CB6FDF}"/>
              </a:ext>
            </a:extLst>
          </p:cNvPr>
          <p:cNvSpPr txBox="1"/>
          <p:nvPr/>
        </p:nvSpPr>
        <p:spPr>
          <a:xfrm>
            <a:off x="923125" y="1861571"/>
            <a:ext cx="5435769"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cs typeface="Arial" panose="020B0604020202020204" pitchFamily="34" charset="0"/>
              </a:rPr>
              <a:t>Flexible learning anytime, anywhere.</a:t>
            </a:r>
          </a:p>
        </p:txBody>
      </p:sp>
      <p:sp>
        <p:nvSpPr>
          <p:cNvPr id="11" name="TextBox 10">
            <a:extLst>
              <a:ext uri="{FF2B5EF4-FFF2-40B4-BE49-F238E27FC236}">
                <a16:creationId xmlns:a16="http://schemas.microsoft.com/office/drawing/2014/main" id="{8B512DDF-DA46-67F0-7681-6F0D59E5961A}"/>
              </a:ext>
            </a:extLst>
          </p:cNvPr>
          <p:cNvSpPr txBox="1"/>
          <p:nvPr/>
        </p:nvSpPr>
        <p:spPr>
          <a:xfrm>
            <a:off x="923127" y="2615931"/>
            <a:ext cx="6035538"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cs typeface="Arial" panose="020B0604020202020204" pitchFamily="34" charset="0"/>
              </a:rPr>
              <a:t>Personalized and adaptive learning paths.</a:t>
            </a:r>
          </a:p>
        </p:txBody>
      </p:sp>
      <p:sp>
        <p:nvSpPr>
          <p:cNvPr id="13" name="TextBox 12">
            <a:extLst>
              <a:ext uri="{FF2B5EF4-FFF2-40B4-BE49-F238E27FC236}">
                <a16:creationId xmlns:a16="http://schemas.microsoft.com/office/drawing/2014/main" id="{66181BE2-09AD-8113-2A38-6C5CF9341CAF}"/>
              </a:ext>
            </a:extLst>
          </p:cNvPr>
          <p:cNvSpPr txBox="1"/>
          <p:nvPr/>
        </p:nvSpPr>
        <p:spPr>
          <a:xfrm>
            <a:off x="923125" y="3370018"/>
            <a:ext cx="5767269"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cs typeface="Arial" panose="020B0604020202020204" pitchFamily="34" charset="0"/>
              </a:rPr>
              <a:t>Collaborative learning with global peers.</a:t>
            </a:r>
          </a:p>
        </p:txBody>
      </p:sp>
      <p:sp>
        <p:nvSpPr>
          <p:cNvPr id="15" name="TextBox 14">
            <a:extLst>
              <a:ext uri="{FF2B5EF4-FFF2-40B4-BE49-F238E27FC236}">
                <a16:creationId xmlns:a16="http://schemas.microsoft.com/office/drawing/2014/main" id="{CA165200-6A91-7917-C259-FA0E7DB75B51}"/>
              </a:ext>
            </a:extLst>
          </p:cNvPr>
          <p:cNvSpPr txBox="1"/>
          <p:nvPr/>
        </p:nvSpPr>
        <p:spPr>
          <a:xfrm>
            <a:off x="923125" y="4124105"/>
            <a:ext cx="4901304"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i="0" u="none" strike="noStrike" cap="none" normalizeH="0" baseline="0" dirty="0">
                <a:ln>
                  <a:noFill/>
                </a:ln>
                <a:solidFill>
                  <a:schemeClr val="tx1"/>
                </a:solidFill>
                <a:effectLst/>
                <a:cs typeface="Arial" panose="020B0604020202020204" pitchFamily="34" charset="0"/>
              </a:rPr>
              <a:t>High accuracy in translations, supporting academic writing. </a:t>
            </a:r>
          </a:p>
        </p:txBody>
      </p:sp>
      <p:sp>
        <p:nvSpPr>
          <p:cNvPr id="5" name="TextBox 4">
            <a:extLst>
              <a:ext uri="{FF2B5EF4-FFF2-40B4-BE49-F238E27FC236}">
                <a16:creationId xmlns:a16="http://schemas.microsoft.com/office/drawing/2014/main" id="{65CC19E7-1991-CB5E-AAD7-B5D2F90B4594}"/>
              </a:ext>
            </a:extLst>
          </p:cNvPr>
          <p:cNvSpPr txBox="1"/>
          <p:nvPr/>
        </p:nvSpPr>
        <p:spPr>
          <a:xfrm>
            <a:off x="7361904" y="768623"/>
            <a:ext cx="5105400" cy="461665"/>
          </a:xfrm>
          <a:prstGeom prst="rect">
            <a:avLst/>
          </a:prstGeom>
          <a:noFill/>
        </p:spPr>
        <p:txBody>
          <a:bodyPr wrap="square">
            <a:spAutoFit/>
          </a:bodyPr>
          <a:lstStyle/>
          <a:p>
            <a:r>
              <a:rPr lang="en-US" sz="2400" b="1" dirty="0">
                <a:cs typeface="Arial" panose="020B0604020202020204" pitchFamily="34" charset="0"/>
              </a:rPr>
              <a:t>Challenges to Consider</a:t>
            </a:r>
          </a:p>
        </p:txBody>
      </p:sp>
      <p:cxnSp>
        <p:nvCxnSpPr>
          <p:cNvPr id="7" name="Straight Connector 6">
            <a:extLst>
              <a:ext uri="{FF2B5EF4-FFF2-40B4-BE49-F238E27FC236}">
                <a16:creationId xmlns:a16="http://schemas.microsoft.com/office/drawing/2014/main" id="{7D9206DA-F97E-42E1-0441-C8F4223BA5E8}"/>
              </a:ext>
            </a:extLst>
          </p:cNvPr>
          <p:cNvCxnSpPr>
            <a:cxnSpLocks/>
          </p:cNvCxnSpPr>
          <p:nvPr/>
        </p:nvCxnSpPr>
        <p:spPr>
          <a:xfrm>
            <a:off x="6172166" y="1815405"/>
            <a:ext cx="0" cy="331347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E675B43-582D-C04A-38F2-75574E4384C4}"/>
              </a:ext>
            </a:extLst>
          </p:cNvPr>
          <p:cNvSpPr txBox="1"/>
          <p:nvPr/>
        </p:nvSpPr>
        <p:spPr>
          <a:xfrm>
            <a:off x="6202646" y="1861571"/>
            <a:ext cx="5684551" cy="707886"/>
          </a:xfrm>
          <a:prstGeom prst="rect">
            <a:avLst/>
          </a:prstGeom>
          <a:noFill/>
        </p:spPr>
        <p:txBody>
          <a:bodyPr wrap="square">
            <a:spAutoFit/>
          </a:bodyPr>
          <a:lstStyle/>
          <a:p>
            <a:pPr marL="285750" indent="-285750">
              <a:buFont typeface="Arial" panose="020B0604020202020204" pitchFamily="34" charset="0"/>
              <a:buChar char="•"/>
            </a:pPr>
            <a:r>
              <a:rPr lang="en-US" sz="2000" dirty="0">
                <a:cs typeface="Arial" panose="020B0604020202020204" pitchFamily="34" charset="0"/>
              </a:rPr>
              <a:t>Over-reliance on technology might hinder deeper learning.</a:t>
            </a:r>
          </a:p>
        </p:txBody>
      </p:sp>
      <p:sp>
        <p:nvSpPr>
          <p:cNvPr id="10" name="TextBox 9">
            <a:extLst>
              <a:ext uri="{FF2B5EF4-FFF2-40B4-BE49-F238E27FC236}">
                <a16:creationId xmlns:a16="http://schemas.microsoft.com/office/drawing/2014/main" id="{F189D5B6-EA60-8066-0AF6-D93CF91D9CDA}"/>
              </a:ext>
            </a:extLst>
          </p:cNvPr>
          <p:cNvSpPr txBox="1"/>
          <p:nvPr/>
        </p:nvSpPr>
        <p:spPr>
          <a:xfrm>
            <a:off x="6202646" y="2760984"/>
            <a:ext cx="5767269" cy="707886"/>
          </a:xfrm>
          <a:prstGeom prst="rect">
            <a:avLst/>
          </a:prstGeom>
          <a:noFill/>
        </p:spPr>
        <p:txBody>
          <a:bodyPr wrap="square">
            <a:spAutoFit/>
          </a:bodyPr>
          <a:lstStyle/>
          <a:p>
            <a:pPr marL="285750" indent="-285750">
              <a:buFont typeface="Arial" panose="020B0604020202020204" pitchFamily="34" charset="0"/>
              <a:buChar char="•"/>
            </a:pPr>
            <a:r>
              <a:rPr lang="en-US" sz="2000" dirty="0">
                <a:cs typeface="Arial" panose="020B0604020202020204" pitchFamily="34" charset="0"/>
              </a:rPr>
              <a:t>Costs of premium features in apps for some students.</a:t>
            </a:r>
          </a:p>
        </p:txBody>
      </p:sp>
      <p:sp>
        <p:nvSpPr>
          <p:cNvPr id="12" name="TextBox 11">
            <a:extLst>
              <a:ext uri="{FF2B5EF4-FFF2-40B4-BE49-F238E27FC236}">
                <a16:creationId xmlns:a16="http://schemas.microsoft.com/office/drawing/2014/main" id="{D9DB72E4-68D5-28C8-22FE-AEE3B11B8BE9}"/>
              </a:ext>
            </a:extLst>
          </p:cNvPr>
          <p:cNvSpPr txBox="1"/>
          <p:nvPr/>
        </p:nvSpPr>
        <p:spPr>
          <a:xfrm>
            <a:off x="6202646" y="3708607"/>
            <a:ext cx="5850231" cy="707886"/>
          </a:xfrm>
          <a:prstGeom prst="rect">
            <a:avLst/>
          </a:prstGeom>
          <a:noFill/>
        </p:spPr>
        <p:txBody>
          <a:bodyPr wrap="square">
            <a:spAutoFit/>
          </a:bodyPr>
          <a:lstStyle/>
          <a:p>
            <a:pPr marL="285750" indent="-285750">
              <a:buFont typeface="Arial" panose="020B0604020202020204" pitchFamily="34" charset="0"/>
              <a:buChar char="•"/>
            </a:pPr>
            <a:r>
              <a:rPr lang="en-US" sz="2000" dirty="0">
                <a:cs typeface="Arial" panose="020B0604020202020204" pitchFamily="34" charset="0"/>
              </a:rPr>
              <a:t>Not all languages are supported equally by tools like </a:t>
            </a:r>
            <a:r>
              <a:rPr lang="en-US" sz="2000" dirty="0" err="1">
                <a:cs typeface="Arial" panose="020B0604020202020204" pitchFamily="34" charset="0"/>
              </a:rPr>
              <a:t>DeepL</a:t>
            </a:r>
            <a:r>
              <a:rPr lang="en-US" sz="2000" dirty="0">
                <a:cs typeface="Arial" panose="020B0604020202020204" pitchFamily="34" charset="0"/>
              </a:rPr>
              <a:t> or Duolingo.</a:t>
            </a:r>
          </a:p>
        </p:txBody>
      </p:sp>
    </p:spTree>
    <p:extLst>
      <p:ext uri="{BB962C8B-B14F-4D97-AF65-F5344CB8AC3E}">
        <p14:creationId xmlns:p14="http://schemas.microsoft.com/office/powerpoint/2010/main" val="1857184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8" grpId="0"/>
      <p:bldP spid="10" grpId="0"/>
      <p:bldP spid="12" grpId="0"/>
    </p:bld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D2075-2770-1236-07C2-DD818E5B92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3910EE-E717-4A73-B94A-455DF108CFD0}"/>
              </a:ext>
            </a:extLst>
          </p:cNvPr>
          <p:cNvSpPr txBox="1"/>
          <p:nvPr/>
        </p:nvSpPr>
        <p:spPr>
          <a:xfrm>
            <a:off x="5100824" y="685800"/>
            <a:ext cx="6176776"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a:solidFill>
                  <a:schemeClr val="tx2"/>
                </a:solidFill>
                <a:latin typeface="+mj-lt"/>
                <a:ea typeface="+mj-ea"/>
                <a:cs typeface="+mj-cs"/>
              </a:rPr>
              <a:t>7. Conclusion</a:t>
            </a:r>
          </a:p>
        </p:txBody>
      </p:sp>
      <p:pic>
        <p:nvPicPr>
          <p:cNvPr id="9" name="Obraz 8" descr="Obraz zawierający zrzut ekranu, projekt graficzny, design&#10;&#10;Opis wygenerowany automatycznie">
            <a:extLst>
              <a:ext uri="{FF2B5EF4-FFF2-40B4-BE49-F238E27FC236}">
                <a16:creationId xmlns:a16="http://schemas.microsoft.com/office/drawing/2014/main" id="{FBEB18AD-CA6A-058D-9947-A7AD17671214}"/>
              </a:ext>
            </a:extLst>
          </p:cNvPr>
          <p:cNvPicPr>
            <a:picLocks noChangeAspect="1"/>
          </p:cNvPicPr>
          <p:nvPr/>
        </p:nvPicPr>
        <p:blipFill>
          <a:blip r:embed="rId4">
            <a:extLst>
              <a:ext uri="{28A0092B-C50C-407E-A947-70E740481C1C}">
                <a14:useLocalDpi xmlns:a14="http://schemas.microsoft.com/office/drawing/2010/main" val="0"/>
              </a:ext>
            </a:extLst>
          </a:blip>
          <a:srcRect l="54541" r="7992"/>
          <a:stretch/>
        </p:blipFill>
        <p:spPr>
          <a:xfrm>
            <a:off x="-1" y="10"/>
            <a:ext cx="4373546" cy="6857990"/>
          </a:xfrm>
          <a:prstGeom prst="rect">
            <a:avLst/>
          </a:prstGeom>
        </p:spPr>
      </p:pic>
      <p:sp>
        <p:nvSpPr>
          <p:cNvPr id="4" name="TextBox 3">
            <a:extLst>
              <a:ext uri="{FF2B5EF4-FFF2-40B4-BE49-F238E27FC236}">
                <a16:creationId xmlns:a16="http://schemas.microsoft.com/office/drawing/2014/main" id="{6D55CC5E-8A0F-F48E-12D9-F59FBD4FA055}"/>
              </a:ext>
            </a:extLst>
          </p:cNvPr>
          <p:cNvSpPr txBox="1"/>
          <p:nvPr/>
        </p:nvSpPr>
        <p:spPr>
          <a:xfrm>
            <a:off x="5180607" y="1454727"/>
            <a:ext cx="6595672" cy="5237017"/>
          </a:xfrm>
          <a:prstGeom prst="rect">
            <a:avLst/>
          </a:prstGeom>
        </p:spPr>
        <p:txBody>
          <a:bodyPr vert="horz" lIns="91440" tIns="45720" rIns="91440" bIns="45720" rtlCol="0">
            <a:normAutofit fontScale="62500" lnSpcReduction="20000"/>
          </a:bodyPr>
          <a:lstStyle/>
          <a:p>
            <a:pPr marL="384048" indent="-384048" defTabSz="914400">
              <a:lnSpc>
                <a:spcPct val="94000"/>
              </a:lnSpc>
              <a:spcAft>
                <a:spcPts val="200"/>
              </a:spcAft>
              <a:buFont typeface="Franklin Gothic Book" panose="020B0503020102020204" pitchFamily="34" charset="0"/>
              <a:buChar char="•"/>
            </a:pPr>
            <a:r>
              <a:rPr lang="pl-PL" sz="3600" dirty="0"/>
              <a:t>Technologies in </a:t>
            </a:r>
            <a:r>
              <a:rPr lang="pl-PL" sz="3600" dirty="0" err="1"/>
              <a:t>language</a:t>
            </a:r>
            <a:r>
              <a:rPr lang="pl-PL" sz="3600" dirty="0"/>
              <a:t> learning </a:t>
            </a:r>
            <a:r>
              <a:rPr lang="pl-PL" sz="3600" dirty="0" err="1"/>
              <a:t>offers</a:t>
            </a:r>
            <a:r>
              <a:rPr lang="pl-PL" sz="3600" dirty="0"/>
              <a:t> </a:t>
            </a:r>
            <a:r>
              <a:rPr lang="pl-PL" sz="3600" dirty="0" err="1"/>
              <a:t>significant</a:t>
            </a:r>
            <a:r>
              <a:rPr lang="pl-PL" sz="3600" dirty="0"/>
              <a:t> </a:t>
            </a:r>
            <a:r>
              <a:rPr lang="pl-PL" sz="3600" dirty="0" err="1"/>
              <a:t>advantages</a:t>
            </a:r>
            <a:endParaRPr lang="pl-PL" sz="3600" dirty="0"/>
          </a:p>
          <a:p>
            <a:pPr marL="384048" indent="-384048" defTabSz="914400">
              <a:lnSpc>
                <a:spcPct val="94000"/>
              </a:lnSpc>
              <a:spcAft>
                <a:spcPts val="200"/>
              </a:spcAft>
              <a:buFont typeface="Franklin Gothic Book" panose="020B0503020102020204" pitchFamily="34" charset="0"/>
              <a:buChar char="•"/>
            </a:pPr>
            <a:endParaRPr lang="en-US" sz="36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r>
              <a:rPr lang="pl-PL" sz="3600" dirty="0"/>
              <a:t>By </a:t>
            </a:r>
            <a:r>
              <a:rPr lang="pl-PL" sz="3600" dirty="0" err="1"/>
              <a:t>incorporating</a:t>
            </a:r>
            <a:r>
              <a:rPr lang="pl-PL" sz="3600" dirty="0"/>
              <a:t> </a:t>
            </a:r>
            <a:r>
              <a:rPr lang="pl-PL" sz="3600" dirty="0" err="1"/>
              <a:t>technology</a:t>
            </a:r>
            <a:r>
              <a:rPr lang="pl-PL" sz="3600" dirty="0"/>
              <a:t>, </a:t>
            </a:r>
            <a:r>
              <a:rPr lang="pl-PL" sz="3600" dirty="0" err="1"/>
              <a:t>language</a:t>
            </a:r>
            <a:r>
              <a:rPr lang="pl-PL" sz="3600" dirty="0"/>
              <a:t> </a:t>
            </a:r>
            <a:r>
              <a:rPr lang="pl-PL" sz="3600" dirty="0" err="1"/>
              <a:t>teachers</a:t>
            </a:r>
            <a:r>
              <a:rPr lang="pl-PL" sz="3600" dirty="0"/>
              <a:t> </a:t>
            </a:r>
            <a:r>
              <a:rPr lang="pl-PL" sz="3600" dirty="0" err="1"/>
              <a:t>can</a:t>
            </a:r>
            <a:r>
              <a:rPr lang="pl-PL" sz="3600" dirty="0"/>
              <a:t> </a:t>
            </a:r>
            <a:r>
              <a:rPr lang="pl-PL" sz="3600" dirty="0" err="1"/>
              <a:t>create</a:t>
            </a:r>
            <a:r>
              <a:rPr lang="pl-PL" sz="3600" dirty="0"/>
              <a:t> </a:t>
            </a:r>
            <a:r>
              <a:rPr lang="pl-PL" sz="3600" dirty="0" err="1"/>
              <a:t>more</a:t>
            </a:r>
            <a:r>
              <a:rPr lang="pl-PL" sz="3600" dirty="0"/>
              <a:t> </a:t>
            </a:r>
            <a:r>
              <a:rPr lang="pl-PL" sz="3600" dirty="0" err="1"/>
              <a:t>effective</a:t>
            </a:r>
            <a:r>
              <a:rPr lang="pl-PL" sz="3600" dirty="0"/>
              <a:t> and </a:t>
            </a:r>
            <a:r>
              <a:rPr lang="pl-PL" sz="3600" dirty="0" err="1"/>
              <a:t>engaging</a:t>
            </a:r>
            <a:r>
              <a:rPr lang="pl-PL" sz="3600" dirty="0"/>
              <a:t> learning </a:t>
            </a:r>
            <a:r>
              <a:rPr lang="pl-PL" sz="3600" dirty="0" err="1"/>
              <a:t>environments</a:t>
            </a:r>
            <a:r>
              <a:rPr lang="pl-PL" sz="3600" dirty="0"/>
              <a:t> </a:t>
            </a:r>
            <a:r>
              <a:rPr lang="pl-PL" sz="3600" dirty="0" err="1"/>
              <a:t>that</a:t>
            </a:r>
            <a:r>
              <a:rPr lang="pl-PL" sz="3600" dirty="0"/>
              <a:t> </a:t>
            </a:r>
            <a:r>
              <a:rPr lang="pl-PL" sz="3600" dirty="0" err="1"/>
              <a:t>better</a:t>
            </a:r>
            <a:r>
              <a:rPr lang="pl-PL" sz="3600" dirty="0"/>
              <a:t> </a:t>
            </a:r>
            <a:r>
              <a:rPr lang="pl-PL" sz="3600" dirty="0" err="1"/>
              <a:t>prepare</a:t>
            </a:r>
            <a:r>
              <a:rPr lang="pl-PL" sz="3600" dirty="0"/>
              <a:t> </a:t>
            </a:r>
            <a:r>
              <a:rPr lang="pl-PL" sz="3600" dirty="0" err="1"/>
              <a:t>students</a:t>
            </a:r>
            <a:r>
              <a:rPr lang="pl-PL" sz="3600" dirty="0"/>
              <a:t> for real-</a:t>
            </a:r>
            <a:r>
              <a:rPr lang="pl-PL" sz="3600" dirty="0" err="1"/>
              <a:t>world</a:t>
            </a:r>
            <a:r>
              <a:rPr lang="pl-PL" sz="3600" dirty="0"/>
              <a:t> </a:t>
            </a:r>
            <a:r>
              <a:rPr lang="pl-PL" sz="3600" dirty="0" err="1"/>
              <a:t>communication</a:t>
            </a:r>
            <a:endParaRPr lang="pl-PL" sz="3600" dirty="0"/>
          </a:p>
          <a:p>
            <a:pPr marL="384048" indent="-384048" defTabSz="914400">
              <a:lnSpc>
                <a:spcPct val="94000"/>
              </a:lnSpc>
              <a:spcAft>
                <a:spcPts val="200"/>
              </a:spcAft>
              <a:buFont typeface="Franklin Gothic Book" panose="020B0503020102020204" pitchFamily="34" charset="0"/>
              <a:buChar char="•"/>
            </a:pPr>
            <a:endParaRPr lang="pl-PL" sz="3600" dirty="0"/>
          </a:p>
          <a:p>
            <a:pPr marL="384048" indent="-384048" defTabSz="914400">
              <a:lnSpc>
                <a:spcPct val="94000"/>
              </a:lnSpc>
              <a:spcAft>
                <a:spcPts val="200"/>
              </a:spcAft>
              <a:buFont typeface="Franklin Gothic Book" panose="020B0503020102020204" pitchFamily="34" charset="0"/>
              <a:buChar char="•"/>
            </a:pPr>
            <a:r>
              <a:rPr lang="pl-PL" sz="3600" dirty="0"/>
              <a:t>we </a:t>
            </a:r>
            <a:r>
              <a:rPr lang="pl-PL" sz="3600" dirty="0" err="1"/>
              <a:t>can’t</a:t>
            </a:r>
            <a:r>
              <a:rPr lang="pl-PL" sz="3600" dirty="0"/>
              <a:t> </a:t>
            </a:r>
            <a:r>
              <a:rPr lang="pl-PL" sz="3600" dirty="0" err="1"/>
              <a:t>rely</a:t>
            </a:r>
            <a:r>
              <a:rPr lang="pl-PL" sz="3600" dirty="0"/>
              <a:t> </a:t>
            </a:r>
            <a:r>
              <a:rPr lang="pl-PL" sz="3600" dirty="0" err="1"/>
              <a:t>only</a:t>
            </a:r>
            <a:r>
              <a:rPr lang="pl-PL" sz="3600" dirty="0"/>
              <a:t> on </a:t>
            </a:r>
            <a:r>
              <a:rPr lang="pl-PL" sz="3600" dirty="0" err="1"/>
              <a:t>digital</a:t>
            </a:r>
            <a:r>
              <a:rPr lang="pl-PL" sz="3600" dirty="0"/>
              <a:t> </a:t>
            </a:r>
            <a:r>
              <a:rPr lang="pl-PL" sz="3600" dirty="0" err="1"/>
              <a:t>language</a:t>
            </a:r>
            <a:r>
              <a:rPr lang="pl-PL" sz="3600" dirty="0"/>
              <a:t> learning </a:t>
            </a:r>
          </a:p>
          <a:p>
            <a:pPr marL="384048" indent="-384048" defTabSz="914400">
              <a:lnSpc>
                <a:spcPct val="94000"/>
              </a:lnSpc>
              <a:spcAft>
                <a:spcPts val="200"/>
              </a:spcAft>
              <a:buFont typeface="Franklin Gothic Book" panose="020B0503020102020204" pitchFamily="34" charset="0"/>
              <a:buChar char="•"/>
            </a:pPr>
            <a:endParaRPr lang="pl-PL" sz="3600" dirty="0"/>
          </a:p>
          <a:p>
            <a:pPr marL="384048" indent="-384048" defTabSz="914400">
              <a:lnSpc>
                <a:spcPct val="94000"/>
              </a:lnSpc>
              <a:spcAft>
                <a:spcPts val="200"/>
              </a:spcAft>
              <a:buFont typeface="Franklin Gothic Book" panose="020B0503020102020204" pitchFamily="34" charset="0"/>
              <a:buChar char="•"/>
            </a:pPr>
            <a:r>
              <a:rPr lang="pl-PL" sz="3600" dirty="0" err="1"/>
              <a:t>thanks</a:t>
            </a:r>
            <a:r>
              <a:rPr lang="pl-PL" sz="3600" dirty="0"/>
              <a:t> to </a:t>
            </a:r>
            <a:r>
              <a:rPr lang="pl-PL" sz="3600" dirty="0" err="1"/>
              <a:t>technologies</a:t>
            </a:r>
            <a:r>
              <a:rPr lang="pl-PL" sz="3600" dirty="0"/>
              <a:t> we </a:t>
            </a:r>
            <a:r>
              <a:rPr lang="pl-PL" sz="3600" dirty="0" err="1"/>
              <a:t>have</a:t>
            </a:r>
            <a:r>
              <a:rPr lang="pl-PL" sz="3600" dirty="0"/>
              <a:t> </a:t>
            </a:r>
            <a:r>
              <a:rPr lang="pl-PL" sz="3600" dirty="0" err="1"/>
              <a:t>great</a:t>
            </a:r>
            <a:r>
              <a:rPr lang="pl-PL" sz="3600" dirty="0"/>
              <a:t> </a:t>
            </a:r>
            <a:r>
              <a:rPr lang="pl-PL" sz="3600" dirty="0" err="1"/>
              <a:t>tools</a:t>
            </a:r>
            <a:r>
              <a:rPr lang="pl-PL" sz="3600" dirty="0"/>
              <a:t> to </a:t>
            </a:r>
            <a:r>
              <a:rPr lang="pl-PL" sz="3600" dirty="0" err="1"/>
              <a:t>make</a:t>
            </a:r>
            <a:r>
              <a:rPr lang="pl-PL" sz="3600" dirty="0"/>
              <a:t> the proces of </a:t>
            </a:r>
            <a:r>
              <a:rPr lang="pl-PL" sz="3600" dirty="0" err="1"/>
              <a:t>language</a:t>
            </a:r>
            <a:r>
              <a:rPr lang="pl-PL" sz="3600" dirty="0"/>
              <a:t> learning </a:t>
            </a:r>
            <a:r>
              <a:rPr lang="pl-PL" sz="3600" dirty="0" err="1"/>
              <a:t>more</a:t>
            </a:r>
            <a:r>
              <a:rPr lang="pl-PL" sz="3600" dirty="0"/>
              <a:t> </a:t>
            </a:r>
            <a:r>
              <a:rPr lang="pl-PL" sz="3600" dirty="0" err="1"/>
              <a:t>effective</a:t>
            </a:r>
            <a:r>
              <a:rPr lang="pl-PL" sz="3600" dirty="0"/>
              <a:t> </a:t>
            </a:r>
          </a:p>
          <a:p>
            <a:pPr marL="384048" indent="-384048" defTabSz="914400">
              <a:lnSpc>
                <a:spcPct val="94000"/>
              </a:lnSpc>
              <a:spcAft>
                <a:spcPts val="200"/>
              </a:spcAft>
              <a:buFont typeface="Franklin Gothic Book" panose="020B0503020102020204" pitchFamily="34" charset="0"/>
              <a:buChar char="•"/>
            </a:pPr>
            <a:endParaRPr lang="pl-PL" sz="3600" dirty="0"/>
          </a:p>
          <a:p>
            <a:pPr marL="384048" indent="-384048" defTabSz="914400">
              <a:lnSpc>
                <a:spcPct val="94000"/>
              </a:lnSpc>
              <a:spcAft>
                <a:spcPts val="200"/>
              </a:spcAft>
              <a:buFont typeface="Franklin Gothic Book" panose="020B0503020102020204" pitchFamily="34" charset="0"/>
              <a:buChar char="•"/>
            </a:pPr>
            <a:r>
              <a:rPr lang="en-US" sz="3600" dirty="0">
                <a:solidFill>
                  <a:schemeClr val="tx2"/>
                </a:solidFill>
              </a:rPr>
              <a:t>Combining these tools with traditional methods is key to success.</a:t>
            </a:r>
          </a:p>
          <a:p>
            <a:pPr marL="384048" indent="-384048" defTabSz="914400">
              <a:lnSpc>
                <a:spcPct val="94000"/>
              </a:lnSpc>
              <a:spcAft>
                <a:spcPts val="200"/>
              </a:spcAft>
              <a:buFont typeface="Franklin Gothic Book" panose="020B0503020102020204" pitchFamily="34" charset="0"/>
              <a:buChar char="•"/>
            </a:pPr>
            <a:endParaRPr lang="pl-PL" dirty="0"/>
          </a:p>
          <a:p>
            <a:pPr marL="384048" indent="-384048" defTabSz="914400">
              <a:lnSpc>
                <a:spcPct val="94000"/>
              </a:lnSpc>
              <a:spcAft>
                <a:spcPts val="200"/>
              </a:spcAft>
              <a:buFont typeface="Franklin Gothic Book" panose="020B0503020102020204" pitchFamily="34" charset="0"/>
              <a:buChar char="•"/>
            </a:pPr>
            <a:endParaRPr lang="en-US" sz="28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dirty="0">
              <a:solidFill>
                <a:schemeClr val="tx2"/>
              </a:solidFill>
            </a:endParaRPr>
          </a:p>
        </p:txBody>
      </p:sp>
    </p:spTree>
    <p:extLst>
      <p:ext uri="{BB962C8B-B14F-4D97-AF65-F5344CB8AC3E}">
        <p14:creationId xmlns:p14="http://schemas.microsoft.com/office/powerpoint/2010/main" val="3878272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6ACC39D-1C02-B4CE-0012-1D4E58A3B73A}"/>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9580E9F-EA24-0F0A-ADEC-B5D6382520B9}"/>
              </a:ext>
            </a:extLst>
          </p:cNvPr>
          <p:cNvSpPr txBox="1"/>
          <p:nvPr/>
        </p:nvSpPr>
        <p:spPr>
          <a:xfrm>
            <a:off x="1084006" y="1086143"/>
            <a:ext cx="9969910" cy="354044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7200" b="1" cap="all" dirty="0">
                <a:solidFill>
                  <a:schemeClr val="tx2"/>
                </a:solidFill>
                <a:latin typeface="+mj-lt"/>
                <a:ea typeface="+mj-ea"/>
                <a:cs typeface="+mj-cs"/>
              </a:rPr>
              <a:t>2. Examples of Applications</a:t>
            </a:r>
          </a:p>
        </p:txBody>
      </p:sp>
      <p:sp>
        <p:nvSpPr>
          <p:cNvPr id="16" name="Rectangle 15">
            <a:extLst>
              <a:ext uri="{FF2B5EF4-FFF2-40B4-BE49-F238E27FC236}">
                <a16:creationId xmlns:a16="http://schemas.microsoft.com/office/drawing/2014/main" id="{C58D5FFC-4016-4BCE-6A0C-DBF63AA8DC93}"/>
              </a:ext>
            </a:extLst>
          </p:cNvPr>
          <p:cNvSpPr/>
          <p:nvPr/>
        </p:nvSpPr>
        <p:spPr>
          <a:xfrm>
            <a:off x="0" y="687324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105153-7D9A-A5DA-7008-A7305A1A9735}"/>
              </a:ext>
            </a:extLst>
          </p:cNvPr>
          <p:cNvSpPr/>
          <p:nvPr/>
        </p:nvSpPr>
        <p:spPr>
          <a:xfrm>
            <a:off x="246888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C6FE81-0D87-8E25-EE71-9100A3C5F04E}"/>
              </a:ext>
            </a:extLst>
          </p:cNvPr>
          <p:cNvSpPr/>
          <p:nvPr/>
        </p:nvSpPr>
        <p:spPr>
          <a:xfrm>
            <a:off x="493776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B7EA2C6-C864-5981-F159-74E4F5804A8E}"/>
              </a:ext>
            </a:extLst>
          </p:cNvPr>
          <p:cNvSpPr/>
          <p:nvPr/>
        </p:nvSpPr>
        <p:spPr>
          <a:xfrm>
            <a:off x="740664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3338CC-89B2-E14E-CC87-9DD61352B023}"/>
              </a:ext>
            </a:extLst>
          </p:cNvPr>
          <p:cNvSpPr/>
          <p:nvPr/>
        </p:nvSpPr>
        <p:spPr>
          <a:xfrm>
            <a:off x="987552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EC3A4834-A5E6-29B8-0E01-301A8430C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361" y="7649588"/>
            <a:ext cx="1802157" cy="416395"/>
          </a:xfrm>
          <a:prstGeom prst="rect">
            <a:avLst/>
          </a:prstGeom>
        </p:spPr>
      </p:pic>
      <p:sp>
        <p:nvSpPr>
          <p:cNvPr id="26" name="TextBox 25">
            <a:extLst>
              <a:ext uri="{FF2B5EF4-FFF2-40B4-BE49-F238E27FC236}">
                <a16:creationId xmlns:a16="http://schemas.microsoft.com/office/drawing/2014/main" id="{1AC95EDF-40C2-1F1E-5F73-CBD42C4A1BE4}"/>
              </a:ext>
            </a:extLst>
          </p:cNvPr>
          <p:cNvSpPr txBox="1"/>
          <p:nvPr/>
        </p:nvSpPr>
        <p:spPr>
          <a:xfrm>
            <a:off x="247703" y="8467921"/>
            <a:ext cx="1973472" cy="4154984"/>
          </a:xfrm>
          <a:prstGeom prst="rect">
            <a:avLst/>
          </a:prstGeom>
          <a:noFill/>
        </p:spPr>
        <p:txBody>
          <a:bodyPr wrap="square">
            <a:spAutoFit/>
          </a:bodyPr>
          <a:lstStyle/>
          <a:p>
            <a:pPr>
              <a:spcAft>
                <a:spcPts val="600"/>
              </a:spcAft>
            </a:pPr>
            <a:r>
              <a:rPr lang="en-US" sz="2400" b="1">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spTree>
    <p:extLst>
      <p:ext uri="{BB962C8B-B14F-4D97-AF65-F5344CB8AC3E}">
        <p14:creationId xmlns:p14="http://schemas.microsoft.com/office/powerpoint/2010/main" val="3740178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BAC8-685A-362C-DB27-F7FAC645993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07D5C4E-FC63-206E-9ADA-C1BCF8184B62}"/>
              </a:ext>
            </a:extLst>
          </p:cNvPr>
          <p:cNvSpPr/>
          <p:nvPr/>
        </p:nvSpPr>
        <p:spPr>
          <a:xfrm>
            <a:off x="0" y="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E23032-2839-A40E-D50A-3A89A8DFBF3A}"/>
              </a:ext>
            </a:extLst>
          </p:cNvPr>
          <p:cNvSpPr/>
          <p:nvPr/>
        </p:nvSpPr>
        <p:spPr>
          <a:xfrm>
            <a:off x="2468880" y="6873240"/>
            <a:ext cx="2468880" cy="6858000"/>
          </a:xfrm>
          <a:prstGeom prst="rect">
            <a:avLst/>
          </a:prstGeom>
          <a:solidFill>
            <a:srgbClr val="FDC0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F06154-E1DE-A9DC-FF8D-DB5494046B5E}"/>
              </a:ext>
            </a:extLst>
          </p:cNvPr>
          <p:cNvSpPr/>
          <p:nvPr/>
        </p:nvSpPr>
        <p:spPr>
          <a:xfrm>
            <a:off x="493776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3E7EA34-F3BC-3F33-D34E-67F7EF1B590B}"/>
              </a:ext>
            </a:extLst>
          </p:cNvPr>
          <p:cNvSpPr/>
          <p:nvPr/>
        </p:nvSpPr>
        <p:spPr>
          <a:xfrm>
            <a:off x="740664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C9B48C-3879-6EA0-3C9E-16722D808C28}"/>
              </a:ext>
            </a:extLst>
          </p:cNvPr>
          <p:cNvSpPr/>
          <p:nvPr/>
        </p:nvSpPr>
        <p:spPr>
          <a:xfrm>
            <a:off x="987552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19AA72EF-3EB6-08F3-62EE-079A145C02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361" y="776348"/>
            <a:ext cx="1802157" cy="416395"/>
          </a:xfrm>
          <a:prstGeom prst="rect">
            <a:avLst/>
          </a:prstGeom>
        </p:spPr>
      </p:pic>
      <p:sp>
        <p:nvSpPr>
          <p:cNvPr id="26" name="TextBox 25">
            <a:extLst>
              <a:ext uri="{FF2B5EF4-FFF2-40B4-BE49-F238E27FC236}">
                <a16:creationId xmlns:a16="http://schemas.microsoft.com/office/drawing/2014/main" id="{36898724-984F-9EFD-0AD5-11D1CA74EF34}"/>
              </a:ext>
            </a:extLst>
          </p:cNvPr>
          <p:cNvSpPr txBox="1"/>
          <p:nvPr/>
        </p:nvSpPr>
        <p:spPr>
          <a:xfrm>
            <a:off x="247703" y="1594681"/>
            <a:ext cx="1973472" cy="4154984"/>
          </a:xfrm>
          <a:prstGeom prst="rect">
            <a:avLst/>
          </a:prstGeom>
          <a:noFill/>
        </p:spPr>
        <p:txBody>
          <a:bodyPr wrap="square">
            <a:spAutoFit/>
          </a:bodyPr>
          <a:lstStyle/>
          <a:p>
            <a:r>
              <a:rPr lang="en-US" sz="2400" b="1" dirty="0">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sp>
        <p:nvSpPr>
          <p:cNvPr id="7" name="TextBox 6">
            <a:extLst>
              <a:ext uri="{FF2B5EF4-FFF2-40B4-BE49-F238E27FC236}">
                <a16:creationId xmlns:a16="http://schemas.microsoft.com/office/drawing/2014/main" id="{D358489B-A87F-0FA1-6F3F-9A61BD474AA3}"/>
              </a:ext>
            </a:extLst>
          </p:cNvPr>
          <p:cNvSpPr txBox="1"/>
          <p:nvPr/>
        </p:nvSpPr>
        <p:spPr>
          <a:xfrm>
            <a:off x="2813270" y="8525311"/>
            <a:ext cx="2004914" cy="4524315"/>
          </a:xfrm>
          <a:prstGeom prst="rect">
            <a:avLst/>
          </a:prstGeom>
          <a:noFill/>
        </p:spPr>
        <p:txBody>
          <a:bodyPr wrap="square">
            <a:spAutoFit/>
          </a:bodyPr>
          <a:lstStyle/>
          <a:p>
            <a:r>
              <a:rPr lang="en-US" sz="2400" b="1" dirty="0">
                <a:solidFill>
                  <a:srgbClr val="2C3648"/>
                </a:solidFill>
                <a:latin typeface="Arial" panose="020B0604020202020204" pitchFamily="34" charset="0"/>
                <a:cs typeface="Arial" panose="020B0604020202020204" pitchFamily="34" charset="0"/>
              </a:rPr>
              <a:t>This app combines videos of native speakers with spaced repetition techniques, ensuring students retain what they learn.</a:t>
            </a:r>
          </a:p>
        </p:txBody>
      </p:sp>
      <p:pic>
        <p:nvPicPr>
          <p:cNvPr id="8" name="Graphic 7">
            <a:extLst>
              <a:ext uri="{FF2B5EF4-FFF2-40B4-BE49-F238E27FC236}">
                <a16:creationId xmlns:a16="http://schemas.microsoft.com/office/drawing/2014/main" id="{35429498-AAF0-0709-4856-875D74C33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7695" y="7134224"/>
            <a:ext cx="3291249" cy="1199553"/>
          </a:xfrm>
          <a:prstGeom prst="rect">
            <a:avLst/>
          </a:prstGeom>
        </p:spPr>
      </p:pic>
      <p:sp>
        <p:nvSpPr>
          <p:cNvPr id="2" name="TextBox 1">
            <a:extLst>
              <a:ext uri="{FF2B5EF4-FFF2-40B4-BE49-F238E27FC236}">
                <a16:creationId xmlns:a16="http://schemas.microsoft.com/office/drawing/2014/main" id="{D7EE25FF-B3BE-F380-191F-E1EFDA41EE62}"/>
              </a:ext>
            </a:extLst>
          </p:cNvPr>
          <p:cNvSpPr txBox="1"/>
          <p:nvPr/>
        </p:nvSpPr>
        <p:spPr>
          <a:xfrm>
            <a:off x="1084006" y="-4796497"/>
            <a:ext cx="9969910" cy="354044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7200" b="1" cap="all" dirty="0">
                <a:solidFill>
                  <a:schemeClr val="tx2"/>
                </a:solidFill>
                <a:latin typeface="+mj-lt"/>
                <a:ea typeface="+mj-ea"/>
                <a:cs typeface="+mj-cs"/>
              </a:rPr>
              <a:t>2. Examples of Applications</a:t>
            </a:r>
          </a:p>
        </p:txBody>
      </p:sp>
    </p:spTree>
    <p:extLst>
      <p:ext uri="{BB962C8B-B14F-4D97-AF65-F5344CB8AC3E}">
        <p14:creationId xmlns:p14="http://schemas.microsoft.com/office/powerpoint/2010/main" val="1809770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F8D0E-453C-2B04-86B1-E0F40B4A003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FCCB716-94B2-F82C-28CB-8678D5232DA9}"/>
              </a:ext>
            </a:extLst>
          </p:cNvPr>
          <p:cNvSpPr/>
          <p:nvPr/>
        </p:nvSpPr>
        <p:spPr>
          <a:xfrm>
            <a:off x="0" y="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F4F567-5A82-5E52-641F-9AE3F98CBD41}"/>
              </a:ext>
            </a:extLst>
          </p:cNvPr>
          <p:cNvSpPr/>
          <p:nvPr/>
        </p:nvSpPr>
        <p:spPr>
          <a:xfrm>
            <a:off x="2468878" y="0"/>
            <a:ext cx="2468880" cy="6858000"/>
          </a:xfrm>
          <a:prstGeom prst="rect">
            <a:avLst/>
          </a:prstGeom>
          <a:solidFill>
            <a:srgbClr val="FDC0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797C03-C28A-1C02-7CD3-CAC468BAFF3E}"/>
              </a:ext>
            </a:extLst>
          </p:cNvPr>
          <p:cNvSpPr/>
          <p:nvPr/>
        </p:nvSpPr>
        <p:spPr>
          <a:xfrm>
            <a:off x="4937760" y="6873240"/>
            <a:ext cx="2468880" cy="6858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14F1E2A-34A7-3E1B-75B3-92DFB0A13484}"/>
              </a:ext>
            </a:extLst>
          </p:cNvPr>
          <p:cNvSpPr/>
          <p:nvPr/>
        </p:nvSpPr>
        <p:spPr>
          <a:xfrm>
            <a:off x="740664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6A989E-42F9-2860-6871-5691ADA88909}"/>
              </a:ext>
            </a:extLst>
          </p:cNvPr>
          <p:cNvSpPr/>
          <p:nvPr/>
        </p:nvSpPr>
        <p:spPr>
          <a:xfrm>
            <a:off x="9875520" y="6873240"/>
            <a:ext cx="246888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01F74B40-07A1-8433-C244-3CAB7DF1A6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361" y="776348"/>
            <a:ext cx="1802157" cy="416395"/>
          </a:xfrm>
          <a:prstGeom prst="rect">
            <a:avLst/>
          </a:prstGeom>
        </p:spPr>
      </p:pic>
      <p:sp>
        <p:nvSpPr>
          <p:cNvPr id="26" name="TextBox 25">
            <a:extLst>
              <a:ext uri="{FF2B5EF4-FFF2-40B4-BE49-F238E27FC236}">
                <a16:creationId xmlns:a16="http://schemas.microsoft.com/office/drawing/2014/main" id="{4477DE1B-1840-C4E7-F328-EFD6C2A91BB2}"/>
              </a:ext>
            </a:extLst>
          </p:cNvPr>
          <p:cNvSpPr txBox="1"/>
          <p:nvPr/>
        </p:nvSpPr>
        <p:spPr>
          <a:xfrm>
            <a:off x="247703" y="1594681"/>
            <a:ext cx="1973472" cy="4154984"/>
          </a:xfrm>
          <a:prstGeom prst="rect">
            <a:avLst/>
          </a:prstGeom>
          <a:noFill/>
        </p:spPr>
        <p:txBody>
          <a:bodyPr wrap="square">
            <a:spAutoFit/>
          </a:bodyPr>
          <a:lstStyle/>
          <a:p>
            <a:r>
              <a:rPr lang="en-US" sz="2400" b="1" dirty="0">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pic>
        <p:nvPicPr>
          <p:cNvPr id="3" name="Graphic 2">
            <a:extLst>
              <a:ext uri="{FF2B5EF4-FFF2-40B4-BE49-F238E27FC236}">
                <a16:creationId xmlns:a16="http://schemas.microsoft.com/office/drawing/2014/main" id="{FBF29862-6504-7020-25E0-6F2192FACA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9614" y="379888"/>
            <a:ext cx="3291249" cy="1199553"/>
          </a:xfrm>
          <a:prstGeom prst="rect">
            <a:avLst/>
          </a:prstGeom>
        </p:spPr>
      </p:pic>
      <p:sp>
        <p:nvSpPr>
          <p:cNvPr id="7" name="TextBox 6">
            <a:extLst>
              <a:ext uri="{FF2B5EF4-FFF2-40B4-BE49-F238E27FC236}">
                <a16:creationId xmlns:a16="http://schemas.microsoft.com/office/drawing/2014/main" id="{94B38A15-6747-18A3-9728-3868C73FAE8C}"/>
              </a:ext>
            </a:extLst>
          </p:cNvPr>
          <p:cNvSpPr txBox="1"/>
          <p:nvPr/>
        </p:nvSpPr>
        <p:spPr>
          <a:xfrm>
            <a:off x="2813268" y="1617346"/>
            <a:ext cx="2004914" cy="4524315"/>
          </a:xfrm>
          <a:prstGeom prst="rect">
            <a:avLst/>
          </a:prstGeom>
          <a:noFill/>
        </p:spPr>
        <p:txBody>
          <a:bodyPr wrap="square">
            <a:spAutoFit/>
          </a:bodyPr>
          <a:lstStyle/>
          <a:p>
            <a:r>
              <a:rPr lang="en-US" sz="2400" b="1" dirty="0">
                <a:solidFill>
                  <a:srgbClr val="2C3648"/>
                </a:solidFill>
                <a:latin typeface="Arial" panose="020B0604020202020204" pitchFamily="34" charset="0"/>
                <a:cs typeface="Arial" panose="020B0604020202020204" pitchFamily="34" charset="0"/>
              </a:rPr>
              <a:t>This app combines videos of native speakers with spaced repetition techniques, ensuring students retain what they learn.</a:t>
            </a:r>
          </a:p>
        </p:txBody>
      </p:sp>
      <p:pic>
        <p:nvPicPr>
          <p:cNvPr id="4" name="Picture 3" descr="A blue and black logo&#10;&#10;Description automatically generated">
            <a:extLst>
              <a:ext uri="{FF2B5EF4-FFF2-40B4-BE49-F238E27FC236}">
                <a16:creationId xmlns:a16="http://schemas.microsoft.com/office/drawing/2014/main" id="{54F1869E-0F00-7FA6-3A9F-AD8BC8525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964" y="7309956"/>
            <a:ext cx="2051268" cy="731619"/>
          </a:xfrm>
          <a:prstGeom prst="rect">
            <a:avLst/>
          </a:prstGeom>
        </p:spPr>
      </p:pic>
      <p:sp>
        <p:nvSpPr>
          <p:cNvPr id="6" name="TextBox 5">
            <a:extLst>
              <a:ext uri="{FF2B5EF4-FFF2-40B4-BE49-F238E27FC236}">
                <a16:creationId xmlns:a16="http://schemas.microsoft.com/office/drawing/2014/main" id="{3BE398BF-2438-D677-B7CF-FA7287759148}"/>
              </a:ext>
            </a:extLst>
          </p:cNvPr>
          <p:cNvSpPr txBox="1"/>
          <p:nvPr/>
        </p:nvSpPr>
        <p:spPr>
          <a:xfrm>
            <a:off x="5239288" y="8192050"/>
            <a:ext cx="2063954" cy="4893647"/>
          </a:xfrm>
          <a:prstGeom prst="rect">
            <a:avLst/>
          </a:prstGeom>
          <a:noFill/>
        </p:spPr>
        <p:txBody>
          <a:bodyPr wrap="square">
            <a:spAutoFit/>
          </a:bodyPr>
          <a:lstStyle/>
          <a:p>
            <a:r>
              <a:rPr lang="en-US" sz="2400" b="1" dirty="0">
                <a:solidFill>
                  <a:srgbClr val="042B48"/>
                </a:solidFill>
                <a:latin typeface="Arial" panose="020B0604020202020204" pitchFamily="34" charset="0"/>
                <a:cs typeface="Arial" panose="020B0604020202020204" pitchFamily="34" charset="0"/>
              </a:rPr>
              <a:t>A powerful translation tool praised for its accuracy, especially with European languages, and often used in academic contexts.</a:t>
            </a:r>
          </a:p>
        </p:txBody>
      </p:sp>
    </p:spTree>
    <p:extLst>
      <p:ext uri="{BB962C8B-B14F-4D97-AF65-F5344CB8AC3E}">
        <p14:creationId xmlns:p14="http://schemas.microsoft.com/office/powerpoint/2010/main" val="325116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88427-4902-B117-A175-64EC4E6D98D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FCA3A58-FD9C-5CCE-5667-8710F6B3897D}"/>
              </a:ext>
            </a:extLst>
          </p:cNvPr>
          <p:cNvSpPr/>
          <p:nvPr/>
        </p:nvSpPr>
        <p:spPr>
          <a:xfrm>
            <a:off x="0" y="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7E0A272-E177-3053-216F-66E0E34EB4E3}"/>
              </a:ext>
            </a:extLst>
          </p:cNvPr>
          <p:cNvSpPr/>
          <p:nvPr/>
        </p:nvSpPr>
        <p:spPr>
          <a:xfrm>
            <a:off x="2468878" y="0"/>
            <a:ext cx="2468880" cy="6858000"/>
          </a:xfrm>
          <a:prstGeom prst="rect">
            <a:avLst/>
          </a:prstGeom>
          <a:solidFill>
            <a:srgbClr val="FDC0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CCA42B-6A57-C288-A3CB-5DB862ED33D8}"/>
              </a:ext>
            </a:extLst>
          </p:cNvPr>
          <p:cNvSpPr/>
          <p:nvPr/>
        </p:nvSpPr>
        <p:spPr>
          <a:xfrm>
            <a:off x="4937758" y="0"/>
            <a:ext cx="2468880" cy="6858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266DF25-D900-CD87-AF3A-C93F7CC42D00}"/>
              </a:ext>
            </a:extLst>
          </p:cNvPr>
          <p:cNvSpPr/>
          <p:nvPr/>
        </p:nvSpPr>
        <p:spPr>
          <a:xfrm>
            <a:off x="7406636" y="6873240"/>
            <a:ext cx="2468880" cy="68580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56D552-2B06-156F-C73F-6CD88EC8C756}"/>
              </a:ext>
            </a:extLst>
          </p:cNvPr>
          <p:cNvSpPr txBox="1"/>
          <p:nvPr/>
        </p:nvSpPr>
        <p:spPr>
          <a:xfrm>
            <a:off x="3605239" y="-2685201"/>
            <a:ext cx="4981522"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3. Examples of Applications</a:t>
            </a:r>
          </a:p>
        </p:txBody>
      </p:sp>
      <p:pic>
        <p:nvPicPr>
          <p:cNvPr id="15" name="Graphic 14">
            <a:extLst>
              <a:ext uri="{FF2B5EF4-FFF2-40B4-BE49-F238E27FC236}">
                <a16:creationId xmlns:a16="http://schemas.microsoft.com/office/drawing/2014/main" id="{65FDD946-256B-19CD-0EDA-CED8AB634D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361" y="776348"/>
            <a:ext cx="1802157" cy="416395"/>
          </a:xfrm>
          <a:prstGeom prst="rect">
            <a:avLst/>
          </a:prstGeom>
        </p:spPr>
      </p:pic>
      <p:sp>
        <p:nvSpPr>
          <p:cNvPr id="26" name="TextBox 25">
            <a:extLst>
              <a:ext uri="{FF2B5EF4-FFF2-40B4-BE49-F238E27FC236}">
                <a16:creationId xmlns:a16="http://schemas.microsoft.com/office/drawing/2014/main" id="{2A346529-F627-B23F-C3FD-F3F0F6DEAE37}"/>
              </a:ext>
            </a:extLst>
          </p:cNvPr>
          <p:cNvSpPr txBox="1"/>
          <p:nvPr/>
        </p:nvSpPr>
        <p:spPr>
          <a:xfrm>
            <a:off x="247703" y="1594681"/>
            <a:ext cx="1973472" cy="4154984"/>
          </a:xfrm>
          <a:prstGeom prst="rect">
            <a:avLst/>
          </a:prstGeom>
          <a:noFill/>
        </p:spPr>
        <p:txBody>
          <a:bodyPr wrap="square">
            <a:spAutoFit/>
          </a:bodyPr>
          <a:lstStyle/>
          <a:p>
            <a:r>
              <a:rPr lang="en-US" sz="2400" b="1" dirty="0">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pic>
        <p:nvPicPr>
          <p:cNvPr id="3" name="Graphic 2">
            <a:extLst>
              <a:ext uri="{FF2B5EF4-FFF2-40B4-BE49-F238E27FC236}">
                <a16:creationId xmlns:a16="http://schemas.microsoft.com/office/drawing/2014/main" id="{3F94716F-5F65-D139-6AC5-851B3D60CA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614" y="379888"/>
            <a:ext cx="3291249" cy="1199553"/>
          </a:xfrm>
          <a:prstGeom prst="rect">
            <a:avLst/>
          </a:prstGeom>
        </p:spPr>
      </p:pic>
      <p:sp>
        <p:nvSpPr>
          <p:cNvPr id="7" name="TextBox 6">
            <a:extLst>
              <a:ext uri="{FF2B5EF4-FFF2-40B4-BE49-F238E27FC236}">
                <a16:creationId xmlns:a16="http://schemas.microsoft.com/office/drawing/2014/main" id="{BDDC6D2A-BA57-B47E-EDE0-71D0F97FAEDF}"/>
              </a:ext>
            </a:extLst>
          </p:cNvPr>
          <p:cNvSpPr txBox="1"/>
          <p:nvPr/>
        </p:nvSpPr>
        <p:spPr>
          <a:xfrm>
            <a:off x="2802240" y="1594681"/>
            <a:ext cx="2004914" cy="4524315"/>
          </a:xfrm>
          <a:prstGeom prst="rect">
            <a:avLst/>
          </a:prstGeom>
          <a:noFill/>
        </p:spPr>
        <p:txBody>
          <a:bodyPr wrap="square">
            <a:spAutoFit/>
          </a:bodyPr>
          <a:lstStyle/>
          <a:p>
            <a:r>
              <a:rPr lang="en-US" sz="2400" b="1" dirty="0">
                <a:solidFill>
                  <a:srgbClr val="2C3648"/>
                </a:solidFill>
                <a:latin typeface="Arial" panose="020B0604020202020204" pitchFamily="34" charset="0"/>
                <a:cs typeface="Arial" panose="020B0604020202020204" pitchFamily="34" charset="0"/>
              </a:rPr>
              <a:t>This app combines videos of native speakers with spaced repetition techniques, ensuring students retain what they learn.</a:t>
            </a:r>
          </a:p>
        </p:txBody>
      </p:sp>
      <p:pic>
        <p:nvPicPr>
          <p:cNvPr id="4" name="Picture 3" descr="A blue and black logo&#10;&#10;Description automatically generated">
            <a:extLst>
              <a:ext uri="{FF2B5EF4-FFF2-40B4-BE49-F238E27FC236}">
                <a16:creationId xmlns:a16="http://schemas.microsoft.com/office/drawing/2014/main" id="{242FE34B-8B88-C48A-B63B-905F6686A8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8962" y="436716"/>
            <a:ext cx="2051268" cy="731619"/>
          </a:xfrm>
          <a:prstGeom prst="rect">
            <a:avLst/>
          </a:prstGeom>
        </p:spPr>
      </p:pic>
      <p:sp>
        <p:nvSpPr>
          <p:cNvPr id="6" name="TextBox 5">
            <a:extLst>
              <a:ext uri="{FF2B5EF4-FFF2-40B4-BE49-F238E27FC236}">
                <a16:creationId xmlns:a16="http://schemas.microsoft.com/office/drawing/2014/main" id="{5E22C14E-0BE5-53CA-9748-3D2EF15D7292}"/>
              </a:ext>
            </a:extLst>
          </p:cNvPr>
          <p:cNvSpPr txBox="1"/>
          <p:nvPr/>
        </p:nvSpPr>
        <p:spPr>
          <a:xfrm>
            <a:off x="5250863" y="1594681"/>
            <a:ext cx="2063954" cy="4893647"/>
          </a:xfrm>
          <a:prstGeom prst="rect">
            <a:avLst/>
          </a:prstGeom>
          <a:noFill/>
        </p:spPr>
        <p:txBody>
          <a:bodyPr wrap="square">
            <a:spAutoFit/>
          </a:bodyPr>
          <a:lstStyle/>
          <a:p>
            <a:r>
              <a:rPr lang="en-US" sz="2400" b="1" dirty="0">
                <a:solidFill>
                  <a:srgbClr val="042B48"/>
                </a:solidFill>
                <a:latin typeface="Arial" panose="020B0604020202020204" pitchFamily="34" charset="0"/>
                <a:cs typeface="Arial" panose="020B0604020202020204" pitchFamily="34" charset="0"/>
              </a:rPr>
              <a:t>A powerful translation tool praised for its accuracy, especially with European languages, and often used in academic contexts.</a:t>
            </a:r>
          </a:p>
        </p:txBody>
      </p:sp>
      <p:pic>
        <p:nvPicPr>
          <p:cNvPr id="5" name="Picture 4" descr="A close-up of a letter&#10;&#10;Description automatically generated">
            <a:extLst>
              <a:ext uri="{FF2B5EF4-FFF2-40B4-BE49-F238E27FC236}">
                <a16:creationId xmlns:a16="http://schemas.microsoft.com/office/drawing/2014/main" id="{47037912-816C-1675-2A34-C0298D3C0F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4497" y="7472273"/>
            <a:ext cx="1878387" cy="406984"/>
          </a:xfrm>
          <a:prstGeom prst="rect">
            <a:avLst/>
          </a:prstGeom>
          <a:noFill/>
        </p:spPr>
      </p:pic>
      <p:sp>
        <p:nvSpPr>
          <p:cNvPr id="9" name="Rectangle 2">
            <a:extLst>
              <a:ext uri="{FF2B5EF4-FFF2-40B4-BE49-F238E27FC236}">
                <a16:creationId xmlns:a16="http://schemas.microsoft.com/office/drawing/2014/main" id="{D3779128-7768-41D0-ECC5-8FD3597AEB03}"/>
              </a:ext>
            </a:extLst>
          </p:cNvPr>
          <p:cNvSpPr>
            <a:spLocks noChangeArrowheads="1"/>
          </p:cNvSpPr>
          <p:nvPr/>
        </p:nvSpPr>
        <p:spPr bwMode="auto">
          <a:xfrm>
            <a:off x="7583044" y="8098589"/>
            <a:ext cx="207919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rPr>
              <a:t>It focuses on conversational skills and cultural nuances, providing students with practical language skills.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511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6081-5FBB-6749-B4AF-47D7EE98538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781930D-6B5A-20F2-642E-4F763B0D529D}"/>
              </a:ext>
            </a:extLst>
          </p:cNvPr>
          <p:cNvSpPr/>
          <p:nvPr/>
        </p:nvSpPr>
        <p:spPr>
          <a:xfrm>
            <a:off x="0" y="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841404-3255-08DB-CDFC-43D04EACD53A}"/>
              </a:ext>
            </a:extLst>
          </p:cNvPr>
          <p:cNvSpPr/>
          <p:nvPr/>
        </p:nvSpPr>
        <p:spPr>
          <a:xfrm>
            <a:off x="2468878" y="0"/>
            <a:ext cx="2468880" cy="6858000"/>
          </a:xfrm>
          <a:prstGeom prst="rect">
            <a:avLst/>
          </a:prstGeom>
          <a:solidFill>
            <a:srgbClr val="FDC0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C87C02-10F5-01C5-7165-FD61D1E7D206}"/>
              </a:ext>
            </a:extLst>
          </p:cNvPr>
          <p:cNvSpPr/>
          <p:nvPr/>
        </p:nvSpPr>
        <p:spPr>
          <a:xfrm>
            <a:off x="4937758" y="0"/>
            <a:ext cx="2468880" cy="6858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2EBA68-39C1-F750-9CB6-AB61EB250ED8}"/>
              </a:ext>
            </a:extLst>
          </p:cNvPr>
          <p:cNvSpPr/>
          <p:nvPr/>
        </p:nvSpPr>
        <p:spPr>
          <a:xfrm>
            <a:off x="7406636" y="0"/>
            <a:ext cx="2468880" cy="68580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CB47B0-BB8B-9CF8-9ECA-AE5634F968FD}"/>
              </a:ext>
            </a:extLst>
          </p:cNvPr>
          <p:cNvSpPr/>
          <p:nvPr/>
        </p:nvSpPr>
        <p:spPr>
          <a:xfrm>
            <a:off x="9875514" y="6858000"/>
            <a:ext cx="2468880" cy="6858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53EB59-DBBB-B56A-4559-AA8AD191516F}"/>
              </a:ext>
            </a:extLst>
          </p:cNvPr>
          <p:cNvSpPr txBox="1"/>
          <p:nvPr/>
        </p:nvSpPr>
        <p:spPr>
          <a:xfrm>
            <a:off x="3605239" y="-2685201"/>
            <a:ext cx="4981522"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3. Examples of Applications</a:t>
            </a:r>
          </a:p>
        </p:txBody>
      </p:sp>
      <p:pic>
        <p:nvPicPr>
          <p:cNvPr id="15" name="Graphic 14">
            <a:extLst>
              <a:ext uri="{FF2B5EF4-FFF2-40B4-BE49-F238E27FC236}">
                <a16:creationId xmlns:a16="http://schemas.microsoft.com/office/drawing/2014/main" id="{44AA7049-E6DB-0630-97BE-4C5D608A9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361" y="776348"/>
            <a:ext cx="1802157" cy="416395"/>
          </a:xfrm>
          <a:prstGeom prst="rect">
            <a:avLst/>
          </a:prstGeom>
        </p:spPr>
      </p:pic>
      <p:sp>
        <p:nvSpPr>
          <p:cNvPr id="26" name="TextBox 25">
            <a:extLst>
              <a:ext uri="{FF2B5EF4-FFF2-40B4-BE49-F238E27FC236}">
                <a16:creationId xmlns:a16="http://schemas.microsoft.com/office/drawing/2014/main" id="{774E3BE0-E0C4-252F-8B14-52738CF9B63D}"/>
              </a:ext>
            </a:extLst>
          </p:cNvPr>
          <p:cNvSpPr txBox="1"/>
          <p:nvPr/>
        </p:nvSpPr>
        <p:spPr>
          <a:xfrm>
            <a:off x="247703" y="1594681"/>
            <a:ext cx="1973472" cy="4154984"/>
          </a:xfrm>
          <a:prstGeom prst="rect">
            <a:avLst/>
          </a:prstGeom>
          <a:noFill/>
        </p:spPr>
        <p:txBody>
          <a:bodyPr wrap="square">
            <a:spAutoFit/>
          </a:bodyPr>
          <a:lstStyle/>
          <a:p>
            <a:r>
              <a:rPr lang="en-US" sz="2400" b="1" dirty="0">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pic>
        <p:nvPicPr>
          <p:cNvPr id="3" name="Graphic 2">
            <a:extLst>
              <a:ext uri="{FF2B5EF4-FFF2-40B4-BE49-F238E27FC236}">
                <a16:creationId xmlns:a16="http://schemas.microsoft.com/office/drawing/2014/main" id="{83D431AF-2C5C-A3D1-E3B7-88AFDBABF5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614" y="379888"/>
            <a:ext cx="3291249" cy="1199553"/>
          </a:xfrm>
          <a:prstGeom prst="rect">
            <a:avLst/>
          </a:prstGeom>
        </p:spPr>
      </p:pic>
      <p:sp>
        <p:nvSpPr>
          <p:cNvPr id="7" name="TextBox 6">
            <a:extLst>
              <a:ext uri="{FF2B5EF4-FFF2-40B4-BE49-F238E27FC236}">
                <a16:creationId xmlns:a16="http://schemas.microsoft.com/office/drawing/2014/main" id="{A3D7C886-D120-6156-B813-F0AD5CE3F921}"/>
              </a:ext>
            </a:extLst>
          </p:cNvPr>
          <p:cNvSpPr txBox="1"/>
          <p:nvPr/>
        </p:nvSpPr>
        <p:spPr>
          <a:xfrm>
            <a:off x="2802240" y="1594681"/>
            <a:ext cx="2004914" cy="4524315"/>
          </a:xfrm>
          <a:prstGeom prst="rect">
            <a:avLst/>
          </a:prstGeom>
          <a:noFill/>
        </p:spPr>
        <p:txBody>
          <a:bodyPr wrap="square">
            <a:spAutoFit/>
          </a:bodyPr>
          <a:lstStyle/>
          <a:p>
            <a:r>
              <a:rPr lang="en-US" sz="2400" b="1" dirty="0">
                <a:solidFill>
                  <a:srgbClr val="2C3648"/>
                </a:solidFill>
                <a:latin typeface="Arial" panose="020B0604020202020204" pitchFamily="34" charset="0"/>
                <a:cs typeface="Arial" panose="020B0604020202020204" pitchFamily="34" charset="0"/>
              </a:rPr>
              <a:t>This app combines videos of native speakers with spaced repetition techniques, ensuring students retain what they learn.</a:t>
            </a:r>
          </a:p>
        </p:txBody>
      </p:sp>
      <p:pic>
        <p:nvPicPr>
          <p:cNvPr id="4" name="Picture 3" descr="A blue and black logo&#10;&#10;Description automatically generated">
            <a:extLst>
              <a:ext uri="{FF2B5EF4-FFF2-40B4-BE49-F238E27FC236}">
                <a16:creationId xmlns:a16="http://schemas.microsoft.com/office/drawing/2014/main" id="{274A61C1-9C7C-A09E-B1AF-3E2A59C041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8962" y="436716"/>
            <a:ext cx="2051268" cy="731619"/>
          </a:xfrm>
          <a:prstGeom prst="rect">
            <a:avLst/>
          </a:prstGeom>
        </p:spPr>
      </p:pic>
      <p:sp>
        <p:nvSpPr>
          <p:cNvPr id="6" name="TextBox 5">
            <a:extLst>
              <a:ext uri="{FF2B5EF4-FFF2-40B4-BE49-F238E27FC236}">
                <a16:creationId xmlns:a16="http://schemas.microsoft.com/office/drawing/2014/main" id="{C12661A2-7049-DE3D-20CF-F58B0E4AA637}"/>
              </a:ext>
            </a:extLst>
          </p:cNvPr>
          <p:cNvSpPr txBox="1"/>
          <p:nvPr/>
        </p:nvSpPr>
        <p:spPr>
          <a:xfrm>
            <a:off x="5250863" y="1594681"/>
            <a:ext cx="2063954" cy="4893647"/>
          </a:xfrm>
          <a:prstGeom prst="rect">
            <a:avLst/>
          </a:prstGeom>
          <a:noFill/>
        </p:spPr>
        <p:txBody>
          <a:bodyPr wrap="square">
            <a:spAutoFit/>
          </a:bodyPr>
          <a:lstStyle/>
          <a:p>
            <a:r>
              <a:rPr lang="en-US" sz="2400" b="1" dirty="0">
                <a:solidFill>
                  <a:srgbClr val="042B48"/>
                </a:solidFill>
                <a:latin typeface="Arial" panose="020B0604020202020204" pitchFamily="34" charset="0"/>
                <a:cs typeface="Arial" panose="020B0604020202020204" pitchFamily="34" charset="0"/>
              </a:rPr>
              <a:t>A powerful translation tool praised for its accuracy, especially with European languages, and often used in academic contexts.</a:t>
            </a:r>
          </a:p>
        </p:txBody>
      </p:sp>
      <p:pic>
        <p:nvPicPr>
          <p:cNvPr id="5" name="Picture 4" descr="A close-up of a letter&#10;&#10;Description automatically generated">
            <a:extLst>
              <a:ext uri="{FF2B5EF4-FFF2-40B4-BE49-F238E27FC236}">
                <a16:creationId xmlns:a16="http://schemas.microsoft.com/office/drawing/2014/main" id="{E11F194B-0145-9B51-0A9E-29C4E97D1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4497" y="599033"/>
            <a:ext cx="1878387" cy="406984"/>
          </a:xfrm>
          <a:prstGeom prst="rect">
            <a:avLst/>
          </a:prstGeom>
          <a:noFill/>
        </p:spPr>
      </p:pic>
      <p:sp>
        <p:nvSpPr>
          <p:cNvPr id="9" name="Rectangle 2">
            <a:extLst>
              <a:ext uri="{FF2B5EF4-FFF2-40B4-BE49-F238E27FC236}">
                <a16:creationId xmlns:a16="http://schemas.microsoft.com/office/drawing/2014/main" id="{E0565846-8C88-766C-ACE2-5AF739194FF5}"/>
              </a:ext>
            </a:extLst>
          </p:cNvPr>
          <p:cNvSpPr>
            <a:spLocks noChangeArrowheads="1"/>
          </p:cNvSpPr>
          <p:nvPr/>
        </p:nvSpPr>
        <p:spPr bwMode="auto">
          <a:xfrm>
            <a:off x="7583044" y="1225349"/>
            <a:ext cx="207919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rPr>
              <a:t>It focuses on conversational skills and cultural nuances, providing students with practical language skills.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p:txBody>
      </p:sp>
      <p:pic>
        <p:nvPicPr>
          <p:cNvPr id="12" name="Picture 11" descr="A close-up of a logo&#10;&#10;Description automatically generated">
            <a:extLst>
              <a:ext uri="{FF2B5EF4-FFF2-40B4-BE49-F238E27FC236}">
                <a16:creationId xmlns:a16="http://schemas.microsoft.com/office/drawing/2014/main" id="{2F0529A8-1C4C-7655-837D-A5B61E7D59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2384" y="7294716"/>
            <a:ext cx="1749376" cy="660572"/>
          </a:xfrm>
          <a:prstGeom prst="rect">
            <a:avLst/>
          </a:prstGeom>
        </p:spPr>
      </p:pic>
      <p:sp>
        <p:nvSpPr>
          <p:cNvPr id="14" name="TextBox 13">
            <a:extLst>
              <a:ext uri="{FF2B5EF4-FFF2-40B4-BE49-F238E27FC236}">
                <a16:creationId xmlns:a16="http://schemas.microsoft.com/office/drawing/2014/main" id="{5DA883BC-ABE6-C6F9-1A03-D788197F69BC}"/>
              </a:ext>
            </a:extLst>
          </p:cNvPr>
          <p:cNvSpPr txBox="1"/>
          <p:nvPr/>
        </p:nvSpPr>
        <p:spPr>
          <a:xfrm>
            <a:off x="10076792" y="8452681"/>
            <a:ext cx="2054326" cy="3785652"/>
          </a:xfrm>
          <a:prstGeom prst="rect">
            <a:avLst/>
          </a:prstGeom>
          <a:noFill/>
        </p:spPr>
        <p:txBody>
          <a:bodyPr wrap="square">
            <a:spAutoFit/>
          </a:bodyPr>
          <a:lstStyle/>
          <a:p>
            <a:r>
              <a:rPr lang="en-US" sz="2400" b="1" dirty="0">
                <a:solidFill>
                  <a:srgbClr val="3F556B"/>
                </a:solidFill>
                <a:latin typeface="Arial" panose="020B0604020202020204" pitchFamily="34" charset="0"/>
                <a:cs typeface="Arial" panose="020B0604020202020204" pitchFamily="34" charset="0"/>
              </a:rPr>
              <a:t>A dictionary and translation hybrid, </a:t>
            </a:r>
            <a:r>
              <a:rPr lang="en-US" sz="2400" b="1" dirty="0" err="1">
                <a:solidFill>
                  <a:srgbClr val="3F556B"/>
                </a:solidFill>
                <a:latin typeface="Arial" panose="020B0604020202020204" pitchFamily="34" charset="0"/>
                <a:cs typeface="Arial" panose="020B0604020202020204" pitchFamily="34" charset="0"/>
              </a:rPr>
              <a:t>Linguee</a:t>
            </a:r>
            <a:r>
              <a:rPr lang="en-US" sz="2400" b="1" dirty="0">
                <a:solidFill>
                  <a:srgbClr val="3F556B"/>
                </a:solidFill>
                <a:latin typeface="Arial" panose="020B0604020202020204" pitchFamily="34" charset="0"/>
                <a:cs typeface="Arial" panose="020B0604020202020204" pitchFamily="34" charset="0"/>
              </a:rPr>
              <a:t> is perfect for understanding word meanings in context.</a:t>
            </a:r>
          </a:p>
        </p:txBody>
      </p:sp>
    </p:spTree>
    <p:extLst>
      <p:ext uri="{BB962C8B-B14F-4D97-AF65-F5344CB8AC3E}">
        <p14:creationId xmlns:p14="http://schemas.microsoft.com/office/powerpoint/2010/main" val="4162725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18B30-CD71-B1D2-67AB-84F768D5757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9B8124A-1F91-4BF3-F120-89B97DE09B32}"/>
              </a:ext>
            </a:extLst>
          </p:cNvPr>
          <p:cNvSpPr txBox="1"/>
          <p:nvPr/>
        </p:nvSpPr>
        <p:spPr>
          <a:xfrm>
            <a:off x="3605239" y="-2685201"/>
            <a:ext cx="4981522"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3. Examples of Applications</a:t>
            </a:r>
          </a:p>
        </p:txBody>
      </p:sp>
      <p:sp>
        <p:nvSpPr>
          <p:cNvPr id="16" name="Rectangle 15">
            <a:extLst>
              <a:ext uri="{FF2B5EF4-FFF2-40B4-BE49-F238E27FC236}">
                <a16:creationId xmlns:a16="http://schemas.microsoft.com/office/drawing/2014/main" id="{549F2082-A237-C090-7278-34B24C049972}"/>
              </a:ext>
            </a:extLst>
          </p:cNvPr>
          <p:cNvSpPr/>
          <p:nvPr/>
        </p:nvSpPr>
        <p:spPr>
          <a:xfrm>
            <a:off x="0" y="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E7E89E7-DFDB-8561-FAB4-0F8975C8D7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361" y="776348"/>
            <a:ext cx="1802157" cy="416395"/>
          </a:xfrm>
          <a:prstGeom prst="rect">
            <a:avLst/>
          </a:prstGeom>
        </p:spPr>
      </p:pic>
      <p:sp>
        <p:nvSpPr>
          <p:cNvPr id="26" name="TextBox 25">
            <a:extLst>
              <a:ext uri="{FF2B5EF4-FFF2-40B4-BE49-F238E27FC236}">
                <a16:creationId xmlns:a16="http://schemas.microsoft.com/office/drawing/2014/main" id="{813C7E95-E5C2-AD2A-7FAC-A79551496E28}"/>
              </a:ext>
            </a:extLst>
          </p:cNvPr>
          <p:cNvSpPr txBox="1"/>
          <p:nvPr/>
        </p:nvSpPr>
        <p:spPr>
          <a:xfrm>
            <a:off x="247703" y="1594681"/>
            <a:ext cx="1973472" cy="4154984"/>
          </a:xfrm>
          <a:prstGeom prst="rect">
            <a:avLst/>
          </a:prstGeom>
          <a:noFill/>
        </p:spPr>
        <p:txBody>
          <a:bodyPr wrap="square">
            <a:spAutoFit/>
          </a:bodyPr>
          <a:lstStyle/>
          <a:p>
            <a:r>
              <a:rPr lang="en-US" sz="2400" b="1" dirty="0">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sp>
        <p:nvSpPr>
          <p:cNvPr id="21" name="Rectangle 20">
            <a:extLst>
              <a:ext uri="{FF2B5EF4-FFF2-40B4-BE49-F238E27FC236}">
                <a16:creationId xmlns:a16="http://schemas.microsoft.com/office/drawing/2014/main" id="{43E68B5B-A4E3-1598-1CA5-C11504794D9D}"/>
              </a:ext>
            </a:extLst>
          </p:cNvPr>
          <p:cNvSpPr/>
          <p:nvPr/>
        </p:nvSpPr>
        <p:spPr>
          <a:xfrm>
            <a:off x="2468878" y="0"/>
            <a:ext cx="2468880" cy="6858000"/>
          </a:xfrm>
          <a:prstGeom prst="rect">
            <a:avLst/>
          </a:prstGeom>
          <a:solidFill>
            <a:srgbClr val="FDC0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90664126-D8E9-272C-A6A1-C799A983A3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9614" y="379888"/>
            <a:ext cx="3291249" cy="1199553"/>
          </a:xfrm>
          <a:prstGeom prst="rect">
            <a:avLst/>
          </a:prstGeom>
        </p:spPr>
      </p:pic>
      <p:sp>
        <p:nvSpPr>
          <p:cNvPr id="7" name="TextBox 6">
            <a:extLst>
              <a:ext uri="{FF2B5EF4-FFF2-40B4-BE49-F238E27FC236}">
                <a16:creationId xmlns:a16="http://schemas.microsoft.com/office/drawing/2014/main" id="{7F7AC4D3-9E76-B085-5DBA-B4DE6B4C3DC1}"/>
              </a:ext>
            </a:extLst>
          </p:cNvPr>
          <p:cNvSpPr txBox="1"/>
          <p:nvPr/>
        </p:nvSpPr>
        <p:spPr>
          <a:xfrm>
            <a:off x="2802240" y="1594681"/>
            <a:ext cx="2004914" cy="4524315"/>
          </a:xfrm>
          <a:prstGeom prst="rect">
            <a:avLst/>
          </a:prstGeom>
          <a:noFill/>
        </p:spPr>
        <p:txBody>
          <a:bodyPr wrap="square">
            <a:spAutoFit/>
          </a:bodyPr>
          <a:lstStyle/>
          <a:p>
            <a:r>
              <a:rPr lang="en-US" sz="2400" b="1" dirty="0">
                <a:solidFill>
                  <a:srgbClr val="2C3648"/>
                </a:solidFill>
                <a:latin typeface="Arial" panose="020B0604020202020204" pitchFamily="34" charset="0"/>
                <a:cs typeface="Arial" panose="020B0604020202020204" pitchFamily="34" charset="0"/>
              </a:rPr>
              <a:t>This app combines videos of native speakers with spaced repetition techniques, ensuring students retain what they learn.</a:t>
            </a:r>
          </a:p>
        </p:txBody>
      </p:sp>
      <p:sp>
        <p:nvSpPr>
          <p:cNvPr id="22" name="Rectangle 21">
            <a:extLst>
              <a:ext uri="{FF2B5EF4-FFF2-40B4-BE49-F238E27FC236}">
                <a16:creationId xmlns:a16="http://schemas.microsoft.com/office/drawing/2014/main" id="{04F8A49A-150A-7E0E-D33B-4D69F0BD8DBB}"/>
              </a:ext>
            </a:extLst>
          </p:cNvPr>
          <p:cNvSpPr/>
          <p:nvPr/>
        </p:nvSpPr>
        <p:spPr>
          <a:xfrm>
            <a:off x="4937758" y="0"/>
            <a:ext cx="2468880" cy="6858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logo&#10;&#10;Description automatically generated">
            <a:extLst>
              <a:ext uri="{FF2B5EF4-FFF2-40B4-BE49-F238E27FC236}">
                <a16:creationId xmlns:a16="http://schemas.microsoft.com/office/drawing/2014/main" id="{F2252F11-08D7-1523-33C5-724B49D1F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8962" y="436716"/>
            <a:ext cx="2051268" cy="731619"/>
          </a:xfrm>
          <a:prstGeom prst="rect">
            <a:avLst/>
          </a:prstGeom>
        </p:spPr>
      </p:pic>
      <p:sp>
        <p:nvSpPr>
          <p:cNvPr id="6" name="TextBox 5">
            <a:extLst>
              <a:ext uri="{FF2B5EF4-FFF2-40B4-BE49-F238E27FC236}">
                <a16:creationId xmlns:a16="http://schemas.microsoft.com/office/drawing/2014/main" id="{4475BF2E-070C-9B0A-C089-1EF85C7D6375}"/>
              </a:ext>
            </a:extLst>
          </p:cNvPr>
          <p:cNvSpPr txBox="1"/>
          <p:nvPr/>
        </p:nvSpPr>
        <p:spPr>
          <a:xfrm>
            <a:off x="5250863" y="1594681"/>
            <a:ext cx="2063954" cy="4893647"/>
          </a:xfrm>
          <a:prstGeom prst="rect">
            <a:avLst/>
          </a:prstGeom>
          <a:noFill/>
        </p:spPr>
        <p:txBody>
          <a:bodyPr wrap="square">
            <a:spAutoFit/>
          </a:bodyPr>
          <a:lstStyle/>
          <a:p>
            <a:r>
              <a:rPr lang="en-US" sz="2400" b="1" dirty="0">
                <a:solidFill>
                  <a:srgbClr val="042B48"/>
                </a:solidFill>
                <a:latin typeface="Arial" panose="020B0604020202020204" pitchFamily="34" charset="0"/>
                <a:cs typeface="Arial" panose="020B0604020202020204" pitchFamily="34" charset="0"/>
              </a:rPr>
              <a:t>A powerful translation tool praised for its accuracy, especially with European languages, and often used in academic contexts.</a:t>
            </a:r>
          </a:p>
        </p:txBody>
      </p:sp>
      <p:sp>
        <p:nvSpPr>
          <p:cNvPr id="23" name="Rectangle 22">
            <a:extLst>
              <a:ext uri="{FF2B5EF4-FFF2-40B4-BE49-F238E27FC236}">
                <a16:creationId xmlns:a16="http://schemas.microsoft.com/office/drawing/2014/main" id="{A263555D-8C03-B208-F7D5-09BC494294E5}"/>
              </a:ext>
            </a:extLst>
          </p:cNvPr>
          <p:cNvSpPr/>
          <p:nvPr/>
        </p:nvSpPr>
        <p:spPr>
          <a:xfrm>
            <a:off x="7406636" y="0"/>
            <a:ext cx="2468880" cy="68580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etter&#10;&#10;Description automatically generated">
            <a:extLst>
              <a:ext uri="{FF2B5EF4-FFF2-40B4-BE49-F238E27FC236}">
                <a16:creationId xmlns:a16="http://schemas.microsoft.com/office/drawing/2014/main" id="{7C2B22FD-0FCC-A52F-8327-85C7F26844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4497" y="599033"/>
            <a:ext cx="1878387" cy="406984"/>
          </a:xfrm>
          <a:prstGeom prst="rect">
            <a:avLst/>
          </a:prstGeom>
          <a:noFill/>
        </p:spPr>
      </p:pic>
      <p:sp>
        <p:nvSpPr>
          <p:cNvPr id="9" name="Rectangle 2">
            <a:extLst>
              <a:ext uri="{FF2B5EF4-FFF2-40B4-BE49-F238E27FC236}">
                <a16:creationId xmlns:a16="http://schemas.microsoft.com/office/drawing/2014/main" id="{9B81522E-6C15-F272-DEB3-17E565F0274F}"/>
              </a:ext>
            </a:extLst>
          </p:cNvPr>
          <p:cNvSpPr>
            <a:spLocks noChangeArrowheads="1"/>
          </p:cNvSpPr>
          <p:nvPr/>
        </p:nvSpPr>
        <p:spPr bwMode="auto">
          <a:xfrm>
            <a:off x="7583044" y="1225349"/>
            <a:ext cx="207919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rPr>
              <a:t>It focuses on conversational skills and cultural nuances, providing students with practical language skills.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A22CCED-9B91-1EAA-4D80-301CE241F0B6}"/>
              </a:ext>
            </a:extLst>
          </p:cNvPr>
          <p:cNvSpPr txBox="1"/>
          <p:nvPr/>
        </p:nvSpPr>
        <p:spPr>
          <a:xfrm>
            <a:off x="735657" y="7583149"/>
            <a:ext cx="10720685" cy="1540097"/>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cap="all" dirty="0">
                <a:solidFill>
                  <a:schemeClr val="tx2"/>
                </a:solidFill>
                <a:latin typeface="+mj-lt"/>
                <a:ea typeface="+mj-ea"/>
                <a:cs typeface="+mj-cs"/>
              </a:rPr>
              <a:t>STOCKHOLM UNIVERSITY ( SWEDEN ) </a:t>
            </a:r>
          </a:p>
          <a:p>
            <a:pPr algn="ctr" defTabSz="914400">
              <a:lnSpc>
                <a:spcPct val="89000"/>
              </a:lnSpc>
              <a:spcBef>
                <a:spcPct val="0"/>
              </a:spcBef>
              <a:spcAft>
                <a:spcPts val="600"/>
              </a:spcAft>
            </a:pPr>
            <a:r>
              <a:rPr lang="en-US" sz="3200" b="1" cap="all" dirty="0">
                <a:solidFill>
                  <a:schemeClr val="tx2"/>
                </a:solidFill>
                <a:latin typeface="+mj-lt"/>
                <a:ea typeface="+mj-ea"/>
                <a:cs typeface="+mj-cs"/>
              </a:rPr>
              <a:t>Speech Recognition Software:</a:t>
            </a:r>
            <a:endParaRPr lang="en-US" sz="32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25" name="Obraz 8" descr="Obraz zawierający zrzut ekranu, Grafika, design&#10;&#10;Opis wygenerowany automatycznie">
            <a:extLst>
              <a:ext uri="{FF2B5EF4-FFF2-40B4-BE49-F238E27FC236}">
                <a16:creationId xmlns:a16="http://schemas.microsoft.com/office/drawing/2014/main" id="{612D1670-E80B-CB8F-4726-9C616AEFE925}"/>
              </a:ext>
            </a:extLst>
          </p:cNvPr>
          <p:cNvPicPr>
            <a:picLocks noChangeAspect="1"/>
          </p:cNvPicPr>
          <p:nvPr/>
        </p:nvPicPr>
        <p:blipFill>
          <a:blip r:embed="rId9">
            <a:extLst>
              <a:ext uri="{28A0092B-C50C-407E-A947-70E740481C1C}">
                <a14:useLocalDpi xmlns:a14="http://schemas.microsoft.com/office/drawing/2010/main" val="0"/>
              </a:ext>
            </a:extLst>
          </a:blip>
          <a:srcRect t="11367" r="2" b="19429"/>
          <a:stretch/>
        </p:blipFill>
        <p:spPr>
          <a:xfrm>
            <a:off x="-14333000" y="10"/>
            <a:ext cx="6050260" cy="4187119"/>
          </a:xfrm>
          <a:prstGeom prst="rect">
            <a:avLst/>
          </a:prstGeom>
        </p:spPr>
      </p:pic>
      <p:pic>
        <p:nvPicPr>
          <p:cNvPr id="27" name="Obraz 4" descr="Obraz zawierający niebo, na wolnym powietrzu, chmura, okno&#10;&#10;Opis wygenerowany automatycznie">
            <a:extLst>
              <a:ext uri="{FF2B5EF4-FFF2-40B4-BE49-F238E27FC236}">
                <a16:creationId xmlns:a16="http://schemas.microsoft.com/office/drawing/2014/main" id="{30314B37-0ECC-86C4-5D64-38143576FEAE}"/>
              </a:ext>
            </a:extLst>
          </p:cNvPr>
          <p:cNvPicPr>
            <a:picLocks noChangeAspect="1"/>
          </p:cNvPicPr>
          <p:nvPr/>
        </p:nvPicPr>
        <p:blipFill>
          <a:blip r:embed="rId10">
            <a:extLst>
              <a:ext uri="{28A0092B-C50C-407E-A947-70E740481C1C}">
                <a14:useLocalDpi xmlns:a14="http://schemas.microsoft.com/office/drawing/2010/main" val="0"/>
              </a:ext>
            </a:extLst>
          </a:blip>
          <a:srcRect l="309" r="8660" b="3"/>
          <a:stretch/>
        </p:blipFill>
        <p:spPr>
          <a:xfrm>
            <a:off x="19178262" y="10"/>
            <a:ext cx="6050280" cy="4187119"/>
          </a:xfrm>
          <a:prstGeom prst="rect">
            <a:avLst/>
          </a:prstGeom>
        </p:spPr>
      </p:pic>
      <p:sp>
        <p:nvSpPr>
          <p:cNvPr id="29" name="Rectangle 28">
            <a:extLst>
              <a:ext uri="{FF2B5EF4-FFF2-40B4-BE49-F238E27FC236}">
                <a16:creationId xmlns:a16="http://schemas.microsoft.com/office/drawing/2014/main" id="{83847F57-C706-CA1F-70EE-88A772BC2C87}"/>
              </a:ext>
            </a:extLst>
          </p:cNvPr>
          <p:cNvSpPr/>
          <p:nvPr/>
        </p:nvSpPr>
        <p:spPr>
          <a:xfrm>
            <a:off x="9875514" y="0"/>
            <a:ext cx="2468880" cy="6858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up of a logo&#10;&#10;Description automatically generated">
            <a:extLst>
              <a:ext uri="{FF2B5EF4-FFF2-40B4-BE49-F238E27FC236}">
                <a16:creationId xmlns:a16="http://schemas.microsoft.com/office/drawing/2014/main" id="{7E94DB2D-6461-0B2B-B6BD-299673D9C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384" y="436716"/>
            <a:ext cx="1749376" cy="660572"/>
          </a:xfrm>
          <a:prstGeom prst="rect">
            <a:avLst/>
          </a:prstGeom>
        </p:spPr>
      </p:pic>
      <p:sp>
        <p:nvSpPr>
          <p:cNvPr id="31" name="TextBox 30">
            <a:extLst>
              <a:ext uri="{FF2B5EF4-FFF2-40B4-BE49-F238E27FC236}">
                <a16:creationId xmlns:a16="http://schemas.microsoft.com/office/drawing/2014/main" id="{2BA04A51-8A5D-93BC-DA1A-64358769D350}"/>
              </a:ext>
            </a:extLst>
          </p:cNvPr>
          <p:cNvSpPr txBox="1"/>
          <p:nvPr/>
        </p:nvSpPr>
        <p:spPr>
          <a:xfrm>
            <a:off x="10076792" y="1594681"/>
            <a:ext cx="2054326" cy="3785652"/>
          </a:xfrm>
          <a:prstGeom prst="rect">
            <a:avLst/>
          </a:prstGeom>
          <a:noFill/>
        </p:spPr>
        <p:txBody>
          <a:bodyPr wrap="square">
            <a:spAutoFit/>
          </a:bodyPr>
          <a:lstStyle/>
          <a:p>
            <a:r>
              <a:rPr lang="en-US" sz="2400" b="1" dirty="0">
                <a:solidFill>
                  <a:srgbClr val="3F556B"/>
                </a:solidFill>
                <a:latin typeface="Arial" panose="020B0604020202020204" pitchFamily="34" charset="0"/>
                <a:cs typeface="Arial" panose="020B0604020202020204" pitchFamily="34" charset="0"/>
              </a:rPr>
              <a:t>A dictionary and translation hybrid, </a:t>
            </a:r>
            <a:r>
              <a:rPr lang="en-US" sz="2400" b="1" dirty="0" err="1">
                <a:solidFill>
                  <a:srgbClr val="3F556B"/>
                </a:solidFill>
                <a:latin typeface="Arial" panose="020B0604020202020204" pitchFamily="34" charset="0"/>
                <a:cs typeface="Arial" panose="020B0604020202020204" pitchFamily="34" charset="0"/>
              </a:rPr>
              <a:t>Linguee</a:t>
            </a:r>
            <a:r>
              <a:rPr lang="en-US" sz="2400" b="1" dirty="0">
                <a:solidFill>
                  <a:srgbClr val="3F556B"/>
                </a:solidFill>
                <a:latin typeface="Arial" panose="020B0604020202020204" pitchFamily="34" charset="0"/>
                <a:cs typeface="Arial" panose="020B0604020202020204" pitchFamily="34" charset="0"/>
              </a:rPr>
              <a:t> is perfect for understanding word meanings in context.</a:t>
            </a:r>
          </a:p>
        </p:txBody>
      </p:sp>
    </p:spTree>
    <p:extLst>
      <p:ext uri="{BB962C8B-B14F-4D97-AF65-F5344CB8AC3E}">
        <p14:creationId xmlns:p14="http://schemas.microsoft.com/office/powerpoint/2010/main" val="3342113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039FBF8-4293-CFA7-CA99-C8CF606B87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6D46EF-B4EE-BA9E-3F23-CC010A267F76}"/>
              </a:ext>
            </a:extLst>
          </p:cNvPr>
          <p:cNvSpPr txBox="1"/>
          <p:nvPr/>
        </p:nvSpPr>
        <p:spPr>
          <a:xfrm>
            <a:off x="781377" y="4813465"/>
            <a:ext cx="10720685" cy="1540097"/>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000" b="1" cap="all" dirty="0">
                <a:solidFill>
                  <a:schemeClr val="tx2"/>
                </a:solidFill>
                <a:latin typeface="+mj-lt"/>
                <a:ea typeface="+mj-ea"/>
                <a:cs typeface="+mj-cs"/>
              </a:rPr>
              <a:t>STOCKHOLM UNIVERSITY ( SWEDEN ) </a:t>
            </a:r>
          </a:p>
          <a:p>
            <a:pPr algn="ctr" defTabSz="914400">
              <a:lnSpc>
                <a:spcPct val="89000"/>
              </a:lnSpc>
              <a:spcBef>
                <a:spcPct val="0"/>
              </a:spcBef>
              <a:spcAft>
                <a:spcPts val="600"/>
              </a:spcAft>
            </a:pPr>
            <a:r>
              <a:rPr lang="en-US" sz="3200" b="1" cap="all" dirty="0">
                <a:solidFill>
                  <a:schemeClr val="tx2"/>
                </a:solidFill>
                <a:latin typeface="+mj-lt"/>
                <a:ea typeface="+mj-ea"/>
                <a:cs typeface="+mj-cs"/>
              </a:rPr>
              <a:t>Speech Recognition Software:</a:t>
            </a:r>
            <a:endParaRPr lang="en-US" sz="3200" cap="all" dirty="0">
              <a:solidFill>
                <a:schemeClr val="tx2"/>
              </a:solidFill>
              <a:latin typeface="+mj-lt"/>
              <a:ea typeface="+mj-ea"/>
              <a:cs typeface="+mj-cs"/>
            </a:endParaRPr>
          </a:p>
          <a:p>
            <a:pPr algn="ctr" defTabSz="914400">
              <a:lnSpc>
                <a:spcPct val="89000"/>
              </a:lnSpc>
              <a:spcBef>
                <a:spcPct val="0"/>
              </a:spcBef>
              <a:spcAft>
                <a:spcPts val="600"/>
              </a:spcAft>
            </a:pPr>
            <a:endParaRPr lang="en-US" sz="2300" b="1" cap="all" dirty="0">
              <a:solidFill>
                <a:schemeClr val="tx2"/>
              </a:solidFill>
              <a:latin typeface="+mj-lt"/>
              <a:ea typeface="+mj-ea"/>
              <a:cs typeface="+mj-cs"/>
            </a:endParaRPr>
          </a:p>
        </p:txBody>
      </p:sp>
      <p:pic>
        <p:nvPicPr>
          <p:cNvPr id="9" name="Obraz 8" descr="Obraz zawierający zrzut ekranu, Grafika, design&#10;&#10;Opis wygenerowany automatycznie">
            <a:extLst>
              <a:ext uri="{FF2B5EF4-FFF2-40B4-BE49-F238E27FC236}">
                <a16:creationId xmlns:a16="http://schemas.microsoft.com/office/drawing/2014/main" id="{1D437BC1-6495-019B-9C91-93B1E4EC4EE6}"/>
              </a:ext>
            </a:extLst>
          </p:cNvPr>
          <p:cNvPicPr>
            <a:picLocks noChangeAspect="1"/>
          </p:cNvPicPr>
          <p:nvPr/>
        </p:nvPicPr>
        <p:blipFill>
          <a:blip r:embed="rId2">
            <a:extLst>
              <a:ext uri="{28A0092B-C50C-407E-A947-70E740481C1C}">
                <a14:useLocalDpi xmlns:a14="http://schemas.microsoft.com/office/drawing/2010/main" val="0"/>
              </a:ext>
            </a:extLst>
          </a:blip>
          <a:srcRect t="11367" r="2" b="19429"/>
          <a:stretch/>
        </p:blipFill>
        <p:spPr>
          <a:xfrm>
            <a:off x="20" y="10"/>
            <a:ext cx="6050260" cy="4187119"/>
          </a:xfrm>
          <a:prstGeom prst="rect">
            <a:avLst/>
          </a:prstGeom>
        </p:spPr>
      </p:pic>
      <p:pic>
        <p:nvPicPr>
          <p:cNvPr id="5" name="Obraz 4" descr="Obraz zawierający niebo, na wolnym powietrzu, chmura, okno&#10;&#10;Opis wygenerowany automatycznie">
            <a:extLst>
              <a:ext uri="{FF2B5EF4-FFF2-40B4-BE49-F238E27FC236}">
                <a16:creationId xmlns:a16="http://schemas.microsoft.com/office/drawing/2014/main" id="{FBD35159-66DA-C7AE-E28B-18F3B4AA640E}"/>
              </a:ext>
            </a:extLst>
          </p:cNvPr>
          <p:cNvPicPr>
            <a:picLocks noChangeAspect="1"/>
          </p:cNvPicPr>
          <p:nvPr/>
        </p:nvPicPr>
        <p:blipFill>
          <a:blip r:embed="rId3">
            <a:extLst>
              <a:ext uri="{28A0092B-C50C-407E-A947-70E740481C1C}">
                <a14:useLocalDpi xmlns:a14="http://schemas.microsoft.com/office/drawing/2010/main" val="0"/>
              </a:ext>
            </a:extLst>
          </a:blip>
          <a:srcRect l="309" r="8660" b="3"/>
          <a:stretch/>
        </p:blipFill>
        <p:spPr>
          <a:xfrm>
            <a:off x="6141720" y="10"/>
            <a:ext cx="6050280" cy="4187119"/>
          </a:xfrm>
          <a:prstGeom prst="rect">
            <a:avLst/>
          </a:prstGeom>
        </p:spPr>
      </p:pic>
      <p:sp>
        <p:nvSpPr>
          <p:cNvPr id="25" name="Rectangle 24">
            <a:extLst>
              <a:ext uri="{FF2B5EF4-FFF2-40B4-BE49-F238E27FC236}">
                <a16:creationId xmlns:a16="http://schemas.microsoft.com/office/drawing/2014/main" id="{7ADF8D12-91F3-EFE1-51B6-945CD9325428}"/>
              </a:ext>
            </a:extLst>
          </p:cNvPr>
          <p:cNvSpPr/>
          <p:nvPr/>
        </p:nvSpPr>
        <p:spPr>
          <a:xfrm>
            <a:off x="-152394" y="-11917680"/>
            <a:ext cx="2468880" cy="6858000"/>
          </a:xfrm>
          <a:prstGeom prst="rect">
            <a:avLst/>
          </a:prstGeom>
          <a:solidFill>
            <a:srgbClr val="B7ED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6E866EDB-B993-086B-8D36-59AEC6DB27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67" y="-11141332"/>
            <a:ext cx="1802157" cy="416395"/>
          </a:xfrm>
          <a:prstGeom prst="rect">
            <a:avLst/>
          </a:prstGeom>
        </p:spPr>
      </p:pic>
      <p:sp>
        <p:nvSpPr>
          <p:cNvPr id="27" name="TextBox 26">
            <a:extLst>
              <a:ext uri="{FF2B5EF4-FFF2-40B4-BE49-F238E27FC236}">
                <a16:creationId xmlns:a16="http://schemas.microsoft.com/office/drawing/2014/main" id="{A7F1134C-39CD-75D7-942F-0D6CB7C24008}"/>
              </a:ext>
            </a:extLst>
          </p:cNvPr>
          <p:cNvSpPr txBox="1"/>
          <p:nvPr/>
        </p:nvSpPr>
        <p:spPr>
          <a:xfrm>
            <a:off x="95309" y="-10322999"/>
            <a:ext cx="1973472" cy="4154984"/>
          </a:xfrm>
          <a:prstGeom prst="rect">
            <a:avLst/>
          </a:prstGeom>
          <a:noFill/>
        </p:spPr>
        <p:txBody>
          <a:bodyPr wrap="square">
            <a:spAutoFit/>
          </a:bodyPr>
          <a:lstStyle/>
          <a:p>
            <a:r>
              <a:rPr lang="en-US" sz="2400" b="1" dirty="0">
                <a:solidFill>
                  <a:srgbClr val="58CC02"/>
                </a:solidFill>
                <a:latin typeface="Arial" panose="020B0604020202020204" pitchFamily="34" charset="0"/>
                <a:cs typeface="Arial" panose="020B0604020202020204" pitchFamily="34" charset="0"/>
              </a:rPr>
              <a:t>Known for its gamified approach, Duolingo is widely used as a supplementary tool in university language courses.</a:t>
            </a:r>
          </a:p>
        </p:txBody>
      </p:sp>
      <p:sp>
        <p:nvSpPr>
          <p:cNvPr id="29" name="Rectangle 28">
            <a:extLst>
              <a:ext uri="{FF2B5EF4-FFF2-40B4-BE49-F238E27FC236}">
                <a16:creationId xmlns:a16="http://schemas.microsoft.com/office/drawing/2014/main" id="{5B89DB1F-D111-2FB3-DD24-5711E880801D}"/>
              </a:ext>
            </a:extLst>
          </p:cNvPr>
          <p:cNvSpPr/>
          <p:nvPr/>
        </p:nvSpPr>
        <p:spPr>
          <a:xfrm>
            <a:off x="2316484" y="-10911840"/>
            <a:ext cx="2468880" cy="6858000"/>
          </a:xfrm>
          <a:prstGeom prst="rect">
            <a:avLst/>
          </a:prstGeom>
          <a:solidFill>
            <a:srgbClr val="FDC0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7FEF3C49-3D6D-C6AB-1B5D-3DE9978761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7220" y="-10531952"/>
            <a:ext cx="3291249" cy="1199553"/>
          </a:xfrm>
          <a:prstGeom prst="rect">
            <a:avLst/>
          </a:prstGeom>
        </p:spPr>
      </p:pic>
      <p:sp>
        <p:nvSpPr>
          <p:cNvPr id="31" name="TextBox 30">
            <a:extLst>
              <a:ext uri="{FF2B5EF4-FFF2-40B4-BE49-F238E27FC236}">
                <a16:creationId xmlns:a16="http://schemas.microsoft.com/office/drawing/2014/main" id="{EF76B74A-E9A3-A248-0397-2A9D923BA519}"/>
              </a:ext>
            </a:extLst>
          </p:cNvPr>
          <p:cNvSpPr txBox="1"/>
          <p:nvPr/>
        </p:nvSpPr>
        <p:spPr>
          <a:xfrm>
            <a:off x="2649846" y="-9317159"/>
            <a:ext cx="2004914" cy="4524315"/>
          </a:xfrm>
          <a:prstGeom prst="rect">
            <a:avLst/>
          </a:prstGeom>
          <a:noFill/>
        </p:spPr>
        <p:txBody>
          <a:bodyPr wrap="square">
            <a:spAutoFit/>
          </a:bodyPr>
          <a:lstStyle/>
          <a:p>
            <a:r>
              <a:rPr lang="en-US" sz="2400" b="1" dirty="0">
                <a:solidFill>
                  <a:srgbClr val="2C3648"/>
                </a:solidFill>
                <a:latin typeface="Arial" panose="020B0604020202020204" pitchFamily="34" charset="0"/>
                <a:cs typeface="Arial" panose="020B0604020202020204" pitchFamily="34" charset="0"/>
              </a:rPr>
              <a:t>This app combines videos of native speakers with spaced repetition techniques, ensuring students retain what they learn.</a:t>
            </a:r>
          </a:p>
        </p:txBody>
      </p:sp>
      <p:sp>
        <p:nvSpPr>
          <p:cNvPr id="33" name="Rectangle 32">
            <a:extLst>
              <a:ext uri="{FF2B5EF4-FFF2-40B4-BE49-F238E27FC236}">
                <a16:creationId xmlns:a16="http://schemas.microsoft.com/office/drawing/2014/main" id="{9A364980-2252-248A-7FAA-952CACF59515}"/>
              </a:ext>
            </a:extLst>
          </p:cNvPr>
          <p:cNvSpPr/>
          <p:nvPr/>
        </p:nvSpPr>
        <p:spPr>
          <a:xfrm>
            <a:off x="4785364" y="-9814560"/>
            <a:ext cx="2468880" cy="6858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blue and black logo&#10;&#10;Description automatically generated">
            <a:extLst>
              <a:ext uri="{FF2B5EF4-FFF2-40B4-BE49-F238E27FC236}">
                <a16:creationId xmlns:a16="http://schemas.microsoft.com/office/drawing/2014/main" id="{22D15337-27F3-C17D-0596-F89EED9C6B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6568" y="-9377844"/>
            <a:ext cx="2051268" cy="731619"/>
          </a:xfrm>
          <a:prstGeom prst="rect">
            <a:avLst/>
          </a:prstGeom>
        </p:spPr>
      </p:pic>
      <p:sp>
        <p:nvSpPr>
          <p:cNvPr id="35" name="TextBox 34">
            <a:extLst>
              <a:ext uri="{FF2B5EF4-FFF2-40B4-BE49-F238E27FC236}">
                <a16:creationId xmlns:a16="http://schemas.microsoft.com/office/drawing/2014/main" id="{55DE18F4-3137-AB91-BA36-91CAC6097E87}"/>
              </a:ext>
            </a:extLst>
          </p:cNvPr>
          <p:cNvSpPr txBox="1"/>
          <p:nvPr/>
        </p:nvSpPr>
        <p:spPr>
          <a:xfrm>
            <a:off x="5098469" y="-8219879"/>
            <a:ext cx="2063954" cy="4893647"/>
          </a:xfrm>
          <a:prstGeom prst="rect">
            <a:avLst/>
          </a:prstGeom>
          <a:noFill/>
        </p:spPr>
        <p:txBody>
          <a:bodyPr wrap="square">
            <a:spAutoFit/>
          </a:bodyPr>
          <a:lstStyle/>
          <a:p>
            <a:r>
              <a:rPr lang="en-US" sz="2400" b="1" dirty="0">
                <a:solidFill>
                  <a:srgbClr val="042B48"/>
                </a:solidFill>
                <a:latin typeface="Arial" panose="020B0604020202020204" pitchFamily="34" charset="0"/>
                <a:cs typeface="Arial" panose="020B0604020202020204" pitchFamily="34" charset="0"/>
              </a:rPr>
              <a:t>A powerful translation tool praised for its accuracy, especially with European languages, and often used in academic contexts.</a:t>
            </a:r>
          </a:p>
        </p:txBody>
      </p:sp>
      <p:sp>
        <p:nvSpPr>
          <p:cNvPr id="37" name="Rectangle 36">
            <a:extLst>
              <a:ext uri="{FF2B5EF4-FFF2-40B4-BE49-F238E27FC236}">
                <a16:creationId xmlns:a16="http://schemas.microsoft.com/office/drawing/2014/main" id="{EA4A8789-1E0E-D87C-EE71-F7E0D1A5B7B5}"/>
              </a:ext>
            </a:extLst>
          </p:cNvPr>
          <p:cNvSpPr/>
          <p:nvPr/>
        </p:nvSpPr>
        <p:spPr>
          <a:xfrm>
            <a:off x="7254242" y="-8930640"/>
            <a:ext cx="2468880" cy="68580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close-up of a letter&#10;&#10;Description automatically generated">
            <a:extLst>
              <a:ext uri="{FF2B5EF4-FFF2-40B4-BE49-F238E27FC236}">
                <a16:creationId xmlns:a16="http://schemas.microsoft.com/office/drawing/2014/main" id="{1B4DCB40-BD79-8CE8-2F5E-57794FA42A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2103" y="-8331607"/>
            <a:ext cx="1878387" cy="406984"/>
          </a:xfrm>
          <a:prstGeom prst="rect">
            <a:avLst/>
          </a:prstGeom>
          <a:noFill/>
        </p:spPr>
      </p:pic>
      <p:sp>
        <p:nvSpPr>
          <p:cNvPr id="40" name="Rectangle 2">
            <a:extLst>
              <a:ext uri="{FF2B5EF4-FFF2-40B4-BE49-F238E27FC236}">
                <a16:creationId xmlns:a16="http://schemas.microsoft.com/office/drawing/2014/main" id="{4386B409-8CE4-85AB-F9E0-9B241ED84ABF}"/>
              </a:ext>
            </a:extLst>
          </p:cNvPr>
          <p:cNvSpPr>
            <a:spLocks noChangeArrowheads="1"/>
          </p:cNvSpPr>
          <p:nvPr/>
        </p:nvSpPr>
        <p:spPr bwMode="auto">
          <a:xfrm>
            <a:off x="7430650" y="-7705291"/>
            <a:ext cx="207919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rPr>
              <a:t>It focuses on conversational skills and cultural nuances, providing students with practical language skills.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solidFill>
                <a:srgbClr val="FE8120"/>
              </a:solidFill>
              <a:effectLst/>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C3B7D6B6-458D-F3B2-434F-EC747B2BD431}"/>
              </a:ext>
            </a:extLst>
          </p:cNvPr>
          <p:cNvSpPr/>
          <p:nvPr/>
        </p:nvSpPr>
        <p:spPr>
          <a:xfrm>
            <a:off x="9723120" y="-7741920"/>
            <a:ext cx="2468880" cy="6858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close-up of a logo&#10;&#10;Description automatically generated">
            <a:extLst>
              <a:ext uri="{FF2B5EF4-FFF2-40B4-BE49-F238E27FC236}">
                <a16:creationId xmlns:a16="http://schemas.microsoft.com/office/drawing/2014/main" id="{50B568E1-B37D-2C9D-1486-18B721A54E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9990" y="-7305204"/>
            <a:ext cx="1749376" cy="660572"/>
          </a:xfrm>
          <a:prstGeom prst="rect">
            <a:avLst/>
          </a:prstGeom>
        </p:spPr>
      </p:pic>
      <p:sp>
        <p:nvSpPr>
          <p:cNvPr id="44" name="TextBox 43">
            <a:extLst>
              <a:ext uri="{FF2B5EF4-FFF2-40B4-BE49-F238E27FC236}">
                <a16:creationId xmlns:a16="http://schemas.microsoft.com/office/drawing/2014/main" id="{B74731A9-C753-EFF2-36B0-A538E9C23D23}"/>
              </a:ext>
            </a:extLst>
          </p:cNvPr>
          <p:cNvSpPr txBox="1"/>
          <p:nvPr/>
        </p:nvSpPr>
        <p:spPr>
          <a:xfrm>
            <a:off x="9924398" y="-6147239"/>
            <a:ext cx="2054326" cy="3785652"/>
          </a:xfrm>
          <a:prstGeom prst="rect">
            <a:avLst/>
          </a:prstGeom>
          <a:noFill/>
        </p:spPr>
        <p:txBody>
          <a:bodyPr wrap="square">
            <a:spAutoFit/>
          </a:bodyPr>
          <a:lstStyle/>
          <a:p>
            <a:r>
              <a:rPr lang="en-US" sz="2400" b="1" dirty="0">
                <a:solidFill>
                  <a:srgbClr val="3F556B"/>
                </a:solidFill>
                <a:latin typeface="Arial" panose="020B0604020202020204" pitchFamily="34" charset="0"/>
                <a:cs typeface="Arial" panose="020B0604020202020204" pitchFamily="34" charset="0"/>
              </a:rPr>
              <a:t>A dictionary and translation hybrid, </a:t>
            </a:r>
            <a:r>
              <a:rPr lang="en-US" sz="2400" b="1" dirty="0" err="1">
                <a:solidFill>
                  <a:srgbClr val="3F556B"/>
                </a:solidFill>
                <a:latin typeface="Arial" panose="020B0604020202020204" pitchFamily="34" charset="0"/>
                <a:cs typeface="Arial" panose="020B0604020202020204" pitchFamily="34" charset="0"/>
              </a:rPr>
              <a:t>Linguee</a:t>
            </a:r>
            <a:r>
              <a:rPr lang="en-US" sz="2400" b="1" dirty="0">
                <a:solidFill>
                  <a:srgbClr val="3F556B"/>
                </a:solidFill>
                <a:latin typeface="Arial" panose="020B0604020202020204" pitchFamily="34" charset="0"/>
                <a:cs typeface="Arial" panose="020B0604020202020204" pitchFamily="34" charset="0"/>
              </a:rPr>
              <a:t> is perfect for understanding word meanings in context.</a:t>
            </a:r>
          </a:p>
        </p:txBody>
      </p:sp>
    </p:spTree>
    <p:extLst>
      <p:ext uri="{BB962C8B-B14F-4D97-AF65-F5344CB8AC3E}">
        <p14:creationId xmlns:p14="http://schemas.microsoft.com/office/powerpoint/2010/main" val="1688091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1751</TotalTime>
  <Words>1299</Words>
  <Application>Microsoft Office PowerPoint</Application>
  <PresentationFormat>Widescreen</PresentationFormat>
  <Paragraphs>158</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Przycinanie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Muhammed M. Hastürk</dc:creator>
  <cp:lastModifiedBy>Muhammed M. Hastürk</cp:lastModifiedBy>
  <cp:revision>12</cp:revision>
  <dcterms:created xsi:type="dcterms:W3CDTF">2024-11-20T19:46:38Z</dcterms:created>
  <dcterms:modified xsi:type="dcterms:W3CDTF">2025-02-05T12:01:34Z</dcterms:modified>
</cp:coreProperties>
</file>