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75258" y="3306826"/>
            <a:ext cx="10841482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1375" y="1743455"/>
            <a:ext cx="5308600" cy="3566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3.png"/><Relationship Id="rId3" Type="http://schemas.openxmlformats.org/officeDocument/2006/relationships/image" Target="../media/image94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5.png"/><Relationship Id="rId3" Type="http://schemas.openxmlformats.org/officeDocument/2006/relationships/image" Target="../media/image96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7.jpg"/><Relationship Id="rId3" Type="http://schemas.openxmlformats.org/officeDocument/2006/relationships/image" Target="../media/image98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19.png"/><Relationship Id="rId15" Type="http://schemas.openxmlformats.org/officeDocument/2006/relationships/image" Target="../media/image20.png"/><Relationship Id="rId16" Type="http://schemas.openxmlformats.org/officeDocument/2006/relationships/image" Target="../media/image21.png"/><Relationship Id="rId17" Type="http://schemas.openxmlformats.org/officeDocument/2006/relationships/image" Target="../media/image22.png"/><Relationship Id="rId18" Type="http://schemas.openxmlformats.org/officeDocument/2006/relationships/image" Target="../media/image23.png"/><Relationship Id="rId19" Type="http://schemas.openxmlformats.org/officeDocument/2006/relationships/image" Target="../media/image24.png"/><Relationship Id="rId20" Type="http://schemas.openxmlformats.org/officeDocument/2006/relationships/image" Target="../media/image25.png"/><Relationship Id="rId21" Type="http://schemas.openxmlformats.org/officeDocument/2006/relationships/image" Target="../media/image26.png"/><Relationship Id="rId22" Type="http://schemas.openxmlformats.org/officeDocument/2006/relationships/image" Target="../media/image27.png"/><Relationship Id="rId23" Type="http://schemas.openxmlformats.org/officeDocument/2006/relationships/image" Target="../media/image28.png"/><Relationship Id="rId24" Type="http://schemas.openxmlformats.org/officeDocument/2006/relationships/image" Target="../media/image29.png"/><Relationship Id="rId25" Type="http://schemas.openxmlformats.org/officeDocument/2006/relationships/image" Target="../media/image30.png"/><Relationship Id="rId26" Type="http://schemas.openxmlformats.org/officeDocument/2006/relationships/image" Target="../media/image31.png"/><Relationship Id="rId27" Type="http://schemas.openxmlformats.org/officeDocument/2006/relationships/image" Target="../media/image32.png"/><Relationship Id="rId28" Type="http://schemas.openxmlformats.org/officeDocument/2006/relationships/image" Target="../media/image33.png"/><Relationship Id="rId29" Type="http://schemas.openxmlformats.org/officeDocument/2006/relationships/image" Target="../media/image34.png"/><Relationship Id="rId30" Type="http://schemas.openxmlformats.org/officeDocument/2006/relationships/image" Target="../media/image35.png"/><Relationship Id="rId31" Type="http://schemas.openxmlformats.org/officeDocument/2006/relationships/image" Target="../media/image36.png"/><Relationship Id="rId32" Type="http://schemas.openxmlformats.org/officeDocument/2006/relationships/image" Target="../media/image37.png"/><Relationship Id="rId33" Type="http://schemas.openxmlformats.org/officeDocument/2006/relationships/image" Target="../media/image38.png"/><Relationship Id="rId34" Type="http://schemas.openxmlformats.org/officeDocument/2006/relationships/image" Target="../media/image39.png"/><Relationship Id="rId35" Type="http://schemas.openxmlformats.org/officeDocument/2006/relationships/image" Target="../media/image40.png"/><Relationship Id="rId36" Type="http://schemas.openxmlformats.org/officeDocument/2006/relationships/image" Target="../media/image41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g"/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6.jpg"/><Relationship Id="rId3" Type="http://schemas.openxmlformats.org/officeDocument/2006/relationships/image" Target="../media/image47.jp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6" Type="http://schemas.openxmlformats.org/officeDocument/2006/relationships/image" Target="../media/image50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image" Target="../media/image56.png"/><Relationship Id="rId13" Type="http://schemas.openxmlformats.org/officeDocument/2006/relationships/image" Target="../media/image57.png"/><Relationship Id="rId14" Type="http://schemas.openxmlformats.org/officeDocument/2006/relationships/image" Target="../media/image58.png"/><Relationship Id="rId15" Type="http://schemas.openxmlformats.org/officeDocument/2006/relationships/image" Target="../media/image59.png"/><Relationship Id="rId16" Type="http://schemas.openxmlformats.org/officeDocument/2006/relationships/image" Target="../media/image60.png"/><Relationship Id="rId17" Type="http://schemas.openxmlformats.org/officeDocument/2006/relationships/image" Target="../media/image61.png"/><Relationship Id="rId18" Type="http://schemas.openxmlformats.org/officeDocument/2006/relationships/image" Target="../media/image62.png"/><Relationship Id="rId19" Type="http://schemas.openxmlformats.org/officeDocument/2006/relationships/image" Target="../media/image63.png"/><Relationship Id="rId20" Type="http://schemas.openxmlformats.org/officeDocument/2006/relationships/image" Target="../media/image64.png"/><Relationship Id="rId21" Type="http://schemas.openxmlformats.org/officeDocument/2006/relationships/image" Target="../media/image65.png"/><Relationship Id="rId22" Type="http://schemas.openxmlformats.org/officeDocument/2006/relationships/image" Target="../media/image66.png"/><Relationship Id="rId23" Type="http://schemas.openxmlformats.org/officeDocument/2006/relationships/image" Target="../media/image67.png"/><Relationship Id="rId24" Type="http://schemas.openxmlformats.org/officeDocument/2006/relationships/image" Target="../media/image68.png"/><Relationship Id="rId25" Type="http://schemas.openxmlformats.org/officeDocument/2006/relationships/image" Target="../media/image69.png"/><Relationship Id="rId26" Type="http://schemas.openxmlformats.org/officeDocument/2006/relationships/image" Target="../media/image70.png"/><Relationship Id="rId27" Type="http://schemas.openxmlformats.org/officeDocument/2006/relationships/image" Target="../media/image71.png"/><Relationship Id="rId28" Type="http://schemas.openxmlformats.org/officeDocument/2006/relationships/image" Target="../media/image72.png"/><Relationship Id="rId29" Type="http://schemas.openxmlformats.org/officeDocument/2006/relationships/image" Target="../media/image73.png"/><Relationship Id="rId30" Type="http://schemas.openxmlformats.org/officeDocument/2006/relationships/image" Target="../media/image74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5.jpg"/><Relationship Id="rId3" Type="http://schemas.openxmlformats.org/officeDocument/2006/relationships/image" Target="../media/image76.jpg"/><Relationship Id="rId4" Type="http://schemas.openxmlformats.org/officeDocument/2006/relationships/image" Target="../media/image77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8.png"/><Relationship Id="rId3" Type="http://schemas.openxmlformats.org/officeDocument/2006/relationships/image" Target="../media/image79.jpg"/><Relationship Id="rId4" Type="http://schemas.openxmlformats.org/officeDocument/2006/relationships/image" Target="../media/image80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1.png"/><Relationship Id="rId3" Type="http://schemas.openxmlformats.org/officeDocument/2006/relationships/image" Target="../media/image82.png"/><Relationship Id="rId4" Type="http://schemas.openxmlformats.org/officeDocument/2006/relationships/image" Target="../media/image83.png"/><Relationship Id="rId5" Type="http://schemas.openxmlformats.org/officeDocument/2006/relationships/image" Target="../media/image84.png"/><Relationship Id="rId6" Type="http://schemas.openxmlformats.org/officeDocument/2006/relationships/image" Target="../media/image85.png"/><Relationship Id="rId7" Type="http://schemas.openxmlformats.org/officeDocument/2006/relationships/image" Target="../media/image86.png"/><Relationship Id="rId8" Type="http://schemas.openxmlformats.org/officeDocument/2006/relationships/image" Target="../media/image87.png"/><Relationship Id="rId9" Type="http://schemas.openxmlformats.org/officeDocument/2006/relationships/image" Target="../media/image88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9.png"/><Relationship Id="rId3" Type="http://schemas.openxmlformats.org/officeDocument/2006/relationships/image" Target="../media/image90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1.png"/><Relationship Id="rId3" Type="http://schemas.openxmlformats.org/officeDocument/2006/relationships/image" Target="../media/image92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91767" y="475487"/>
            <a:ext cx="3148584" cy="2167128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02579" y="931163"/>
            <a:ext cx="5614416" cy="1255776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602170" y="3247834"/>
            <a:ext cx="11007725" cy="1428115"/>
            <a:chOff x="602170" y="3247834"/>
            <a:chExt cx="11007725" cy="1428115"/>
          </a:xfrm>
        </p:grpSpPr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6458" y="3262122"/>
              <a:ext cx="10978896" cy="1399032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616458" y="3262122"/>
              <a:ext cx="10979150" cy="1399540"/>
            </a:xfrm>
            <a:custGeom>
              <a:avLst/>
              <a:gdLst/>
              <a:ahLst/>
              <a:cxnLst/>
              <a:rect l="l" t="t" r="r" b="b"/>
              <a:pathLst>
                <a:path w="10979150" h="1399539">
                  <a:moveTo>
                    <a:pt x="0" y="1399032"/>
                  </a:moveTo>
                  <a:lnTo>
                    <a:pt x="10978896" y="1399032"/>
                  </a:lnTo>
                  <a:lnTo>
                    <a:pt x="10978896" y="0"/>
                  </a:lnTo>
                  <a:lnTo>
                    <a:pt x="0" y="0"/>
                  </a:lnTo>
                  <a:lnTo>
                    <a:pt x="0" y="1399032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31750" marR="5080">
              <a:lnSpc>
                <a:spcPct val="100000"/>
              </a:lnSpc>
              <a:spcBef>
                <a:spcPts val="95"/>
              </a:spcBef>
            </a:pPr>
            <a:r>
              <a:rPr dirty="0"/>
              <a:t>Bringing</a:t>
            </a:r>
            <a:r>
              <a:rPr dirty="0" spc="20"/>
              <a:t> </a:t>
            </a:r>
            <a:r>
              <a:rPr dirty="0"/>
              <a:t>Digital</a:t>
            </a:r>
            <a:r>
              <a:rPr dirty="0" spc="20"/>
              <a:t> </a:t>
            </a:r>
            <a:r>
              <a:rPr dirty="0"/>
              <a:t>Resources</a:t>
            </a:r>
            <a:r>
              <a:rPr dirty="0" spc="30"/>
              <a:t> </a:t>
            </a:r>
            <a:r>
              <a:rPr dirty="0"/>
              <a:t>for</a:t>
            </a:r>
            <a:r>
              <a:rPr dirty="0" spc="40"/>
              <a:t> </a:t>
            </a:r>
            <a:r>
              <a:rPr dirty="0"/>
              <a:t>Learning</a:t>
            </a:r>
            <a:r>
              <a:rPr dirty="0" spc="20"/>
              <a:t> </a:t>
            </a:r>
            <a:r>
              <a:rPr dirty="0"/>
              <a:t>Ukrainian</a:t>
            </a:r>
            <a:r>
              <a:rPr dirty="0" spc="30"/>
              <a:t> </a:t>
            </a:r>
            <a:r>
              <a:rPr dirty="0" spc="-25"/>
              <a:t>on </a:t>
            </a:r>
            <a:r>
              <a:rPr dirty="0"/>
              <a:t>Par</a:t>
            </a:r>
            <a:r>
              <a:rPr dirty="0" spc="-120"/>
              <a:t> </a:t>
            </a:r>
            <a:r>
              <a:rPr dirty="0"/>
              <a:t>with</a:t>
            </a:r>
            <a:r>
              <a:rPr dirty="0" spc="-114"/>
              <a:t> </a:t>
            </a:r>
            <a:r>
              <a:rPr dirty="0"/>
              <a:t>Those</a:t>
            </a:r>
            <a:r>
              <a:rPr dirty="0" spc="-125"/>
              <a:t> </a:t>
            </a:r>
            <a:r>
              <a:rPr dirty="0"/>
              <a:t>for</a:t>
            </a:r>
            <a:r>
              <a:rPr dirty="0" spc="-100"/>
              <a:t> </a:t>
            </a:r>
            <a:r>
              <a:rPr dirty="0" spc="-20"/>
              <a:t>World</a:t>
            </a:r>
            <a:r>
              <a:rPr dirty="0" spc="-105"/>
              <a:t> </a:t>
            </a:r>
            <a:r>
              <a:rPr dirty="0" spc="-10"/>
              <a:t>Languages</a:t>
            </a:r>
          </a:p>
        </p:txBody>
      </p:sp>
      <p:grpSp>
        <p:nvGrpSpPr>
          <p:cNvPr id="8" name="object 8" descr=""/>
          <p:cNvGrpSpPr/>
          <p:nvPr/>
        </p:nvGrpSpPr>
        <p:grpSpPr>
          <a:xfrm>
            <a:off x="8635110" y="5204333"/>
            <a:ext cx="1355725" cy="349250"/>
            <a:chOff x="8635110" y="5204333"/>
            <a:chExt cx="1355725" cy="349250"/>
          </a:xfrm>
        </p:grpSpPr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635110" y="5204333"/>
              <a:ext cx="164389" cy="280543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823324" y="5204333"/>
              <a:ext cx="1167256" cy="349123"/>
            </a:xfrm>
            <a:prstGeom prst="rect">
              <a:avLst/>
            </a:prstGeom>
          </p:spPr>
        </p:pic>
      </p:grpSp>
      <p:pic>
        <p:nvPicPr>
          <p:cNvPr id="11" name="object 11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147681" y="5204333"/>
            <a:ext cx="1324228" cy="28054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71572" y="448055"/>
              <a:ext cx="9105900" cy="5122164"/>
            </a:xfrm>
            <a:prstGeom prst="rect">
              <a:avLst/>
            </a:prstGeom>
          </p:spPr>
        </p:pic>
      </p:grpSp>
      <p:sp>
        <p:nvSpPr>
          <p:cNvPr id="5" name="object 5" descr=""/>
          <p:cNvSpPr txBox="1"/>
          <p:nvPr/>
        </p:nvSpPr>
        <p:spPr>
          <a:xfrm>
            <a:off x="415290" y="4832413"/>
            <a:ext cx="6730365" cy="1819910"/>
          </a:xfrm>
          <a:prstGeom prst="rect">
            <a:avLst/>
          </a:prstGeom>
          <a:solidFill>
            <a:srgbClr val="000000">
              <a:alpha val="59999"/>
            </a:srgbClr>
          </a:solidFill>
        </p:spPr>
        <p:txBody>
          <a:bodyPr wrap="square" lIns="0" tIns="133350" rIns="0" bIns="0" rtlCol="0" vert="horz">
            <a:spAutoFit/>
          </a:bodyPr>
          <a:lstStyle/>
          <a:p>
            <a:pPr algn="just" marL="90170" marR="81915">
              <a:lnSpc>
                <a:spcPct val="100000"/>
              </a:lnSpc>
              <a:spcBef>
                <a:spcPts val="1050"/>
              </a:spcBef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400" spc="2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reason</a:t>
            </a:r>
            <a:r>
              <a:rPr dirty="0" sz="2400" spc="2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behind</a:t>
            </a:r>
            <a:r>
              <a:rPr dirty="0" sz="2400" spc="2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this</a:t>
            </a:r>
            <a:r>
              <a:rPr dirty="0" sz="2400" spc="2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principle</a:t>
            </a:r>
            <a:r>
              <a:rPr dirty="0" sz="2400" spc="2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dirty="0" sz="2400" spc="2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that</a:t>
            </a:r>
            <a:r>
              <a:rPr dirty="0" sz="2400" spc="2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these</a:t>
            </a:r>
            <a:r>
              <a:rPr dirty="0" sz="2400" spc="2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parts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400" spc="509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speech</a:t>
            </a:r>
            <a:r>
              <a:rPr dirty="0" sz="2400" spc="5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dirty="0" sz="2400" spc="5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intuitively</a:t>
            </a:r>
            <a:r>
              <a:rPr dirty="0" sz="2400" spc="5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difficult</a:t>
            </a:r>
            <a:r>
              <a:rPr dirty="0" sz="2400" spc="5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dirty="0" sz="2400" spc="5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beginners</a:t>
            </a:r>
            <a:r>
              <a:rPr dirty="0" sz="2400" spc="5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understand,</a:t>
            </a:r>
            <a:r>
              <a:rPr dirty="0" sz="2400" spc="11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since</a:t>
            </a:r>
            <a:r>
              <a:rPr dirty="0" sz="2400" spc="12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they</a:t>
            </a:r>
            <a:r>
              <a:rPr dirty="0" sz="2400" spc="12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carry</a:t>
            </a:r>
            <a:r>
              <a:rPr dirty="0" sz="2400" spc="12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mostly</a:t>
            </a:r>
            <a:r>
              <a:rPr dirty="0" sz="2400" spc="125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grammatical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meaning</a:t>
            </a:r>
            <a:r>
              <a:rPr dirty="0" sz="24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dirty="0" sz="24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name</a:t>
            </a:r>
            <a:r>
              <a:rPr dirty="0" sz="24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something</a:t>
            </a:r>
            <a:r>
              <a:rPr dirty="0" sz="24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indirectly.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415290" y="4153661"/>
            <a:ext cx="6730365" cy="664845"/>
          </a:xfrm>
          <a:prstGeom prst="rect">
            <a:avLst/>
          </a:prstGeom>
          <a:solidFill>
            <a:srgbClr val="000000">
              <a:alpha val="59999"/>
            </a:srgbClr>
          </a:solidFill>
          <a:ln w="28575">
            <a:solidFill>
              <a:srgbClr val="FFFFFF"/>
            </a:solidFill>
          </a:ln>
        </p:spPr>
        <p:txBody>
          <a:bodyPr wrap="square" lIns="0" tIns="130175" rIns="0" bIns="0" rtlCol="0" vert="horz">
            <a:spAutoFit/>
          </a:bodyPr>
          <a:lstStyle/>
          <a:p>
            <a:pPr marL="227965">
              <a:lnSpc>
                <a:spcPct val="100000"/>
              </a:lnSpc>
              <a:spcBef>
                <a:spcPts val="1025"/>
              </a:spcBef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3.</a:t>
            </a:r>
            <a:r>
              <a:rPr dirty="0" sz="24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Minimal</a:t>
            </a:r>
            <a:r>
              <a:rPr dirty="0" sz="24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use</a:t>
            </a:r>
            <a:r>
              <a:rPr dirty="0" sz="24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4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pronouns,</a:t>
            </a:r>
            <a:r>
              <a:rPr dirty="0" sz="24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prepositions,</a:t>
            </a:r>
            <a:r>
              <a:rPr dirty="0" sz="24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particles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464814" y="296418"/>
            <a:ext cx="1057910" cy="664845"/>
          </a:xfrm>
          <a:prstGeom prst="rect"/>
          <a:solidFill>
            <a:srgbClr val="FDB401"/>
          </a:solidFill>
          <a:ln w="28575">
            <a:solidFill>
              <a:srgbClr val="FFFFFF"/>
            </a:solidFill>
          </a:ln>
        </p:spPr>
        <p:txBody>
          <a:bodyPr wrap="square" lIns="0" tIns="62230" rIns="0" bIns="0" rtlCol="0" vert="horz">
            <a:spAutoFit/>
          </a:bodyPr>
          <a:lstStyle/>
          <a:p>
            <a:pPr marL="183515">
              <a:lnSpc>
                <a:spcPct val="100000"/>
              </a:lnSpc>
              <a:spcBef>
                <a:spcPts val="490"/>
              </a:spcBef>
            </a:pPr>
            <a:r>
              <a:rPr dirty="0" sz="3200" spc="-25" strike="sngStrike">
                <a:solidFill>
                  <a:srgbClr val="000000"/>
                </a:solidFill>
              </a:rPr>
              <a:t>нам</a:t>
            </a:r>
            <a:endParaRPr sz="3200"/>
          </a:p>
        </p:txBody>
      </p:sp>
      <p:sp>
        <p:nvSpPr>
          <p:cNvPr id="8" name="object 8" descr=""/>
          <p:cNvSpPr txBox="1"/>
          <p:nvPr/>
        </p:nvSpPr>
        <p:spPr>
          <a:xfrm>
            <a:off x="5153405" y="2283714"/>
            <a:ext cx="1178560" cy="662940"/>
          </a:xfrm>
          <a:prstGeom prst="rect">
            <a:avLst/>
          </a:prstGeom>
          <a:solidFill>
            <a:srgbClr val="FDB401"/>
          </a:solidFill>
          <a:ln w="28575">
            <a:solidFill>
              <a:srgbClr val="FFFFFF"/>
            </a:solidFill>
          </a:ln>
        </p:spPr>
        <p:txBody>
          <a:bodyPr wrap="square" lIns="0" tIns="62230" rIns="0" bIns="0" rtlCol="0" vert="horz">
            <a:spAutoFit/>
          </a:bodyPr>
          <a:lstStyle/>
          <a:p>
            <a:pPr marL="140335">
              <a:lnSpc>
                <a:spcPct val="100000"/>
              </a:lnSpc>
              <a:spcBef>
                <a:spcPts val="490"/>
              </a:spcBef>
            </a:pPr>
            <a:r>
              <a:rPr dirty="0" sz="3200" spc="-20" strike="sngStrike">
                <a:latin typeface="Calibri"/>
                <a:cs typeface="Calibri"/>
              </a:rPr>
              <a:t>нашу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3908056" y="960881"/>
            <a:ext cx="1919605" cy="1322070"/>
          </a:xfrm>
          <a:custGeom>
            <a:avLst/>
            <a:gdLst/>
            <a:ahLst/>
            <a:cxnLst/>
            <a:rect l="l" t="t" r="r" b="b"/>
            <a:pathLst>
              <a:path w="1919604" h="1322070">
                <a:moveTo>
                  <a:pt x="171157" y="251764"/>
                </a:moveTo>
                <a:lnTo>
                  <a:pt x="170675" y="244462"/>
                </a:lnTo>
                <a:lnTo>
                  <a:pt x="167513" y="237909"/>
                </a:lnTo>
                <a:lnTo>
                  <a:pt x="161912" y="232918"/>
                </a:lnTo>
                <a:lnTo>
                  <a:pt x="154711" y="230454"/>
                </a:lnTo>
                <a:lnTo>
                  <a:pt x="147396" y="230924"/>
                </a:lnTo>
                <a:lnTo>
                  <a:pt x="140792" y="234099"/>
                </a:lnTo>
                <a:lnTo>
                  <a:pt x="135750" y="239776"/>
                </a:lnTo>
                <a:lnTo>
                  <a:pt x="104635" y="293128"/>
                </a:lnTo>
                <a:lnTo>
                  <a:pt x="104635" y="0"/>
                </a:lnTo>
                <a:lnTo>
                  <a:pt x="66535" y="0"/>
                </a:lnTo>
                <a:lnTo>
                  <a:pt x="66535" y="293128"/>
                </a:lnTo>
                <a:lnTo>
                  <a:pt x="35420" y="239776"/>
                </a:lnTo>
                <a:lnTo>
                  <a:pt x="30365" y="234099"/>
                </a:lnTo>
                <a:lnTo>
                  <a:pt x="23761" y="230924"/>
                </a:lnTo>
                <a:lnTo>
                  <a:pt x="16446" y="230454"/>
                </a:lnTo>
                <a:lnTo>
                  <a:pt x="9258" y="232918"/>
                </a:lnTo>
                <a:lnTo>
                  <a:pt x="3644" y="237909"/>
                </a:lnTo>
                <a:lnTo>
                  <a:pt x="495" y="244462"/>
                </a:lnTo>
                <a:lnTo>
                  <a:pt x="0" y="251764"/>
                </a:lnTo>
                <a:lnTo>
                  <a:pt x="2400" y="258953"/>
                </a:lnTo>
                <a:lnTo>
                  <a:pt x="85585" y="401447"/>
                </a:lnTo>
                <a:lnTo>
                  <a:pt x="107670" y="363601"/>
                </a:lnTo>
                <a:lnTo>
                  <a:pt x="168770" y="258953"/>
                </a:lnTo>
                <a:lnTo>
                  <a:pt x="171157" y="251764"/>
                </a:lnTo>
                <a:close/>
              </a:path>
              <a:path w="1919604" h="1322070">
                <a:moveTo>
                  <a:pt x="1919185" y="1035011"/>
                </a:moveTo>
                <a:lnTo>
                  <a:pt x="1916798" y="1027811"/>
                </a:lnTo>
                <a:lnTo>
                  <a:pt x="1855698" y="923163"/>
                </a:lnTo>
                <a:lnTo>
                  <a:pt x="1833613" y="885317"/>
                </a:lnTo>
                <a:lnTo>
                  <a:pt x="1750428" y="1027811"/>
                </a:lnTo>
                <a:lnTo>
                  <a:pt x="1748028" y="1035011"/>
                </a:lnTo>
                <a:lnTo>
                  <a:pt x="1748523" y="1042327"/>
                </a:lnTo>
                <a:lnTo>
                  <a:pt x="1751672" y="1048931"/>
                </a:lnTo>
                <a:lnTo>
                  <a:pt x="1757286" y="1053973"/>
                </a:lnTo>
                <a:lnTo>
                  <a:pt x="1764474" y="1056373"/>
                </a:lnTo>
                <a:lnTo>
                  <a:pt x="1771789" y="1055878"/>
                </a:lnTo>
                <a:lnTo>
                  <a:pt x="1778393" y="1052728"/>
                </a:lnTo>
                <a:lnTo>
                  <a:pt x="1783448" y="1047115"/>
                </a:lnTo>
                <a:lnTo>
                  <a:pt x="1814550" y="993775"/>
                </a:lnTo>
                <a:lnTo>
                  <a:pt x="1814563" y="923163"/>
                </a:lnTo>
                <a:lnTo>
                  <a:pt x="1814563" y="993775"/>
                </a:lnTo>
                <a:lnTo>
                  <a:pt x="1814563" y="1322070"/>
                </a:lnTo>
                <a:lnTo>
                  <a:pt x="1852663" y="1322070"/>
                </a:lnTo>
                <a:lnTo>
                  <a:pt x="1852663" y="993775"/>
                </a:lnTo>
                <a:lnTo>
                  <a:pt x="1883778" y="1047115"/>
                </a:lnTo>
                <a:lnTo>
                  <a:pt x="1888820" y="1052728"/>
                </a:lnTo>
                <a:lnTo>
                  <a:pt x="1895424" y="1055878"/>
                </a:lnTo>
                <a:lnTo>
                  <a:pt x="1902739" y="1056373"/>
                </a:lnTo>
                <a:lnTo>
                  <a:pt x="1909940" y="1053973"/>
                </a:lnTo>
                <a:lnTo>
                  <a:pt x="1915541" y="1048931"/>
                </a:lnTo>
                <a:lnTo>
                  <a:pt x="1918703" y="1042327"/>
                </a:lnTo>
                <a:lnTo>
                  <a:pt x="1919185" y="10350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41566" y="2619946"/>
            <a:ext cx="5393055" cy="1619885"/>
            <a:chOff x="341566" y="2619946"/>
            <a:chExt cx="5393055" cy="161988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5854" y="2634233"/>
              <a:ext cx="5364480" cy="1591056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355854" y="2634233"/>
              <a:ext cx="5364480" cy="1591310"/>
            </a:xfrm>
            <a:custGeom>
              <a:avLst/>
              <a:gdLst/>
              <a:ahLst/>
              <a:cxnLst/>
              <a:rect l="l" t="t" r="r" b="b"/>
              <a:pathLst>
                <a:path w="5364480" h="1591310">
                  <a:moveTo>
                    <a:pt x="0" y="1591056"/>
                  </a:moveTo>
                  <a:lnTo>
                    <a:pt x="5364480" y="1591056"/>
                  </a:lnTo>
                  <a:lnTo>
                    <a:pt x="5364480" y="0"/>
                  </a:lnTo>
                  <a:lnTo>
                    <a:pt x="0" y="0"/>
                  </a:lnTo>
                  <a:lnTo>
                    <a:pt x="0" y="1591056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34441" y="2665603"/>
            <a:ext cx="5207635" cy="14890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/>
              <a:t>The</a:t>
            </a:r>
            <a:r>
              <a:rPr dirty="0" sz="2400" spc="45"/>
              <a:t> </a:t>
            </a:r>
            <a:r>
              <a:rPr dirty="0" sz="2400"/>
              <a:t>ability</a:t>
            </a:r>
            <a:r>
              <a:rPr dirty="0" sz="2400" spc="55"/>
              <a:t> </a:t>
            </a:r>
            <a:r>
              <a:rPr dirty="0" sz="2400"/>
              <a:t>to</a:t>
            </a:r>
            <a:r>
              <a:rPr dirty="0" sz="2400" spc="40"/>
              <a:t> </a:t>
            </a:r>
            <a:r>
              <a:rPr dirty="0" sz="2400"/>
              <a:t>put</a:t>
            </a:r>
            <a:r>
              <a:rPr dirty="0" sz="2400" spc="45"/>
              <a:t> </a:t>
            </a:r>
            <a:r>
              <a:rPr dirty="0" sz="2400"/>
              <a:t>complex</a:t>
            </a:r>
            <a:r>
              <a:rPr dirty="0" sz="2400" spc="50"/>
              <a:t> </a:t>
            </a:r>
            <a:r>
              <a:rPr dirty="0" sz="2400"/>
              <a:t>ideas</a:t>
            </a:r>
            <a:r>
              <a:rPr dirty="0" sz="2400" spc="35"/>
              <a:t> </a:t>
            </a:r>
            <a:r>
              <a:rPr dirty="0" sz="2400"/>
              <a:t>in</a:t>
            </a:r>
            <a:r>
              <a:rPr dirty="0" sz="2400" spc="50"/>
              <a:t> </a:t>
            </a:r>
            <a:r>
              <a:rPr dirty="0" sz="2400" spc="-10"/>
              <a:t>simple </a:t>
            </a:r>
            <a:r>
              <a:rPr dirty="0" sz="2400"/>
              <a:t>words</a:t>
            </a:r>
            <a:r>
              <a:rPr dirty="0" sz="2400" spc="10"/>
              <a:t> </a:t>
            </a:r>
            <a:r>
              <a:rPr dirty="0" sz="2400"/>
              <a:t>is</a:t>
            </a:r>
            <a:r>
              <a:rPr dirty="0" sz="2400" spc="25"/>
              <a:t> </a:t>
            </a:r>
            <a:r>
              <a:rPr dirty="0" sz="2400"/>
              <a:t>a</a:t>
            </a:r>
            <a:r>
              <a:rPr dirty="0" sz="2400" spc="30"/>
              <a:t> </a:t>
            </a:r>
            <a:r>
              <a:rPr dirty="0" sz="2400"/>
              <a:t>key</a:t>
            </a:r>
            <a:r>
              <a:rPr dirty="0" sz="2400" spc="20"/>
              <a:t> </a:t>
            </a:r>
            <a:r>
              <a:rPr dirty="0" sz="2400"/>
              <a:t>skill</a:t>
            </a:r>
            <a:r>
              <a:rPr dirty="0" sz="2400" spc="25"/>
              <a:t> </a:t>
            </a:r>
            <a:r>
              <a:rPr dirty="0" sz="2400"/>
              <a:t>for</a:t>
            </a:r>
            <a:r>
              <a:rPr dirty="0" sz="2400" spc="25"/>
              <a:t> </a:t>
            </a:r>
            <a:r>
              <a:rPr dirty="0" sz="2400"/>
              <a:t>a</a:t>
            </a:r>
            <a:r>
              <a:rPr dirty="0" sz="2400" spc="15"/>
              <a:t> </a:t>
            </a:r>
            <a:r>
              <a:rPr dirty="0" sz="2400" spc="-20"/>
              <a:t>teacher,</a:t>
            </a:r>
            <a:r>
              <a:rPr dirty="0" sz="2400" spc="25"/>
              <a:t> </a:t>
            </a:r>
            <a:r>
              <a:rPr dirty="0" sz="2400"/>
              <a:t>so</a:t>
            </a:r>
            <a:r>
              <a:rPr dirty="0" sz="2400" spc="10"/>
              <a:t> </a:t>
            </a:r>
            <a:r>
              <a:rPr dirty="0" sz="2400"/>
              <a:t>I</a:t>
            </a:r>
            <a:r>
              <a:rPr dirty="0" sz="2400" spc="20"/>
              <a:t> </a:t>
            </a:r>
            <a:r>
              <a:rPr dirty="0" sz="2400" spc="-10"/>
              <a:t>truly </a:t>
            </a:r>
            <a:r>
              <a:rPr dirty="0" sz="2400"/>
              <a:t>value</a:t>
            </a:r>
            <a:r>
              <a:rPr dirty="0" sz="2400" spc="-10"/>
              <a:t> </a:t>
            </a:r>
            <a:r>
              <a:rPr dirty="0" sz="2400"/>
              <a:t>the</a:t>
            </a:r>
            <a:r>
              <a:rPr dirty="0" sz="2400" spc="-10"/>
              <a:t> </a:t>
            </a:r>
            <a:r>
              <a:rPr dirty="0" sz="2400"/>
              <a:t>fact</a:t>
            </a:r>
            <a:r>
              <a:rPr dirty="0" sz="2400" spc="-15"/>
              <a:t> </a:t>
            </a:r>
            <a:r>
              <a:rPr dirty="0" sz="2400"/>
              <a:t>that</a:t>
            </a:r>
            <a:r>
              <a:rPr dirty="0" sz="2400" spc="-5"/>
              <a:t> </a:t>
            </a:r>
            <a:r>
              <a:rPr dirty="0" sz="2400"/>
              <a:t>this</a:t>
            </a:r>
            <a:r>
              <a:rPr dirty="0" sz="2400" spc="-10"/>
              <a:t> </a:t>
            </a:r>
            <a:r>
              <a:rPr dirty="0" sz="2400"/>
              <a:t>internship</a:t>
            </a:r>
            <a:r>
              <a:rPr dirty="0" sz="2400" spc="-5"/>
              <a:t> </a:t>
            </a:r>
            <a:r>
              <a:rPr dirty="0" sz="2400" spc="-10"/>
              <a:t>allowed </a:t>
            </a:r>
            <a:r>
              <a:rPr dirty="0" sz="2400"/>
              <a:t>me</a:t>
            </a:r>
            <a:r>
              <a:rPr dirty="0" sz="2400" spc="-60"/>
              <a:t> </a:t>
            </a:r>
            <a:r>
              <a:rPr dirty="0" sz="2400"/>
              <a:t>to</a:t>
            </a:r>
            <a:r>
              <a:rPr dirty="0" sz="2400" spc="-60"/>
              <a:t> </a:t>
            </a:r>
            <a:r>
              <a:rPr dirty="0" sz="2400"/>
              <a:t>develop</a:t>
            </a:r>
            <a:r>
              <a:rPr dirty="0" sz="2400" spc="-45"/>
              <a:t> </a:t>
            </a:r>
            <a:r>
              <a:rPr dirty="0" sz="2400"/>
              <a:t>this</a:t>
            </a:r>
            <a:r>
              <a:rPr dirty="0" sz="2400" spc="-65"/>
              <a:t> </a:t>
            </a:r>
            <a:r>
              <a:rPr dirty="0" sz="2400" spc="-10"/>
              <a:t>ability.</a:t>
            </a:r>
            <a:endParaRPr sz="2400"/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96000" y="0"/>
            <a:ext cx="6096000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5101" y="575309"/>
            <a:ext cx="11314430" cy="2089785"/>
          </a:xfrm>
          <a:prstGeom prst="rect"/>
          <a:ln w="28575">
            <a:solidFill>
              <a:srgbClr val="FFC000"/>
            </a:solidFill>
          </a:ln>
        </p:spPr>
        <p:txBody>
          <a:bodyPr wrap="square" lIns="0" tIns="109855" rIns="0" bIns="0" rtlCol="0" vert="horz">
            <a:spAutoFit/>
          </a:bodyPr>
          <a:lstStyle/>
          <a:p>
            <a:pPr algn="just" marL="89535" marR="83185">
              <a:lnSpc>
                <a:spcPct val="100000"/>
              </a:lnSpc>
              <a:spcBef>
                <a:spcPts val="865"/>
              </a:spcBef>
            </a:pPr>
            <a:r>
              <a:rPr dirty="0" sz="2400">
                <a:solidFill>
                  <a:srgbClr val="40704A"/>
                </a:solidFill>
              </a:rPr>
              <a:t>The</a:t>
            </a:r>
            <a:r>
              <a:rPr dirty="0" sz="2400" spc="225">
                <a:solidFill>
                  <a:srgbClr val="40704A"/>
                </a:solidFill>
              </a:rPr>
              <a:t> </a:t>
            </a:r>
            <a:r>
              <a:rPr dirty="0" sz="2400">
                <a:solidFill>
                  <a:srgbClr val="40704A"/>
                </a:solidFill>
              </a:rPr>
              <a:t>project</a:t>
            </a:r>
            <a:r>
              <a:rPr dirty="0" sz="2400" spc="225">
                <a:solidFill>
                  <a:srgbClr val="40704A"/>
                </a:solidFill>
              </a:rPr>
              <a:t> </a:t>
            </a:r>
            <a:r>
              <a:rPr dirty="0" sz="2400">
                <a:solidFill>
                  <a:srgbClr val="40704A"/>
                </a:solidFill>
              </a:rPr>
              <a:t>is</a:t>
            </a:r>
            <a:r>
              <a:rPr dirty="0" sz="2400" spc="225">
                <a:solidFill>
                  <a:srgbClr val="40704A"/>
                </a:solidFill>
              </a:rPr>
              <a:t> </a:t>
            </a:r>
            <a:r>
              <a:rPr dirty="0" sz="2400">
                <a:solidFill>
                  <a:srgbClr val="40704A"/>
                </a:solidFill>
              </a:rPr>
              <a:t>so</a:t>
            </a:r>
            <a:r>
              <a:rPr dirty="0" sz="2400" spc="225">
                <a:solidFill>
                  <a:srgbClr val="40704A"/>
                </a:solidFill>
              </a:rPr>
              <a:t> </a:t>
            </a:r>
            <a:r>
              <a:rPr dirty="0" sz="2400">
                <a:solidFill>
                  <a:srgbClr val="40704A"/>
                </a:solidFill>
              </a:rPr>
              <a:t>significant</a:t>
            </a:r>
            <a:r>
              <a:rPr dirty="0" sz="2400" spc="225">
                <a:solidFill>
                  <a:srgbClr val="40704A"/>
                </a:solidFill>
              </a:rPr>
              <a:t> </a:t>
            </a:r>
            <a:r>
              <a:rPr dirty="0" sz="2400">
                <a:solidFill>
                  <a:srgbClr val="40704A"/>
                </a:solidFill>
              </a:rPr>
              <a:t>for</a:t>
            </a:r>
            <a:r>
              <a:rPr dirty="0" sz="2400" spc="229">
                <a:solidFill>
                  <a:srgbClr val="40704A"/>
                </a:solidFill>
              </a:rPr>
              <a:t> </a:t>
            </a:r>
            <a:r>
              <a:rPr dirty="0" sz="2400">
                <a:solidFill>
                  <a:srgbClr val="40704A"/>
                </a:solidFill>
              </a:rPr>
              <a:t>me</a:t>
            </a:r>
            <a:r>
              <a:rPr dirty="0" sz="2400" spc="220">
                <a:solidFill>
                  <a:srgbClr val="40704A"/>
                </a:solidFill>
              </a:rPr>
              <a:t> </a:t>
            </a:r>
            <a:r>
              <a:rPr dirty="0" sz="2400">
                <a:solidFill>
                  <a:srgbClr val="40704A"/>
                </a:solidFill>
              </a:rPr>
              <a:t>not</a:t>
            </a:r>
            <a:r>
              <a:rPr dirty="0" sz="2400" spc="225">
                <a:solidFill>
                  <a:srgbClr val="40704A"/>
                </a:solidFill>
              </a:rPr>
              <a:t> </a:t>
            </a:r>
            <a:r>
              <a:rPr dirty="0" sz="2400">
                <a:solidFill>
                  <a:srgbClr val="40704A"/>
                </a:solidFill>
              </a:rPr>
              <a:t>only</a:t>
            </a:r>
            <a:r>
              <a:rPr dirty="0" sz="2400" spc="225">
                <a:solidFill>
                  <a:srgbClr val="40704A"/>
                </a:solidFill>
              </a:rPr>
              <a:t> </a:t>
            </a:r>
            <a:r>
              <a:rPr dirty="0" sz="2400">
                <a:solidFill>
                  <a:srgbClr val="40704A"/>
                </a:solidFill>
              </a:rPr>
              <a:t>because</a:t>
            </a:r>
            <a:r>
              <a:rPr dirty="0" sz="2400" spc="235">
                <a:solidFill>
                  <a:srgbClr val="40704A"/>
                </a:solidFill>
              </a:rPr>
              <a:t> </a:t>
            </a:r>
            <a:r>
              <a:rPr dirty="0" sz="2400">
                <a:solidFill>
                  <a:srgbClr val="40704A"/>
                </a:solidFill>
              </a:rPr>
              <a:t>of</a:t>
            </a:r>
            <a:r>
              <a:rPr dirty="0" sz="2400" spc="225">
                <a:solidFill>
                  <a:srgbClr val="40704A"/>
                </a:solidFill>
              </a:rPr>
              <a:t> </a:t>
            </a:r>
            <a:r>
              <a:rPr dirty="0" sz="2400">
                <a:solidFill>
                  <a:srgbClr val="40704A"/>
                </a:solidFill>
              </a:rPr>
              <a:t>the</a:t>
            </a:r>
            <a:r>
              <a:rPr dirty="0" sz="2400" spc="235">
                <a:solidFill>
                  <a:srgbClr val="40704A"/>
                </a:solidFill>
              </a:rPr>
              <a:t> </a:t>
            </a:r>
            <a:r>
              <a:rPr dirty="0" sz="2400">
                <a:solidFill>
                  <a:srgbClr val="40704A"/>
                </a:solidFill>
              </a:rPr>
              <a:t>knowledge</a:t>
            </a:r>
            <a:r>
              <a:rPr dirty="0" sz="2400" spc="235">
                <a:solidFill>
                  <a:srgbClr val="40704A"/>
                </a:solidFill>
              </a:rPr>
              <a:t> </a:t>
            </a:r>
            <a:r>
              <a:rPr dirty="0" sz="2400">
                <a:solidFill>
                  <a:srgbClr val="40704A"/>
                </a:solidFill>
              </a:rPr>
              <a:t>I’ve</a:t>
            </a:r>
            <a:r>
              <a:rPr dirty="0" sz="2400" spc="229">
                <a:solidFill>
                  <a:srgbClr val="40704A"/>
                </a:solidFill>
              </a:rPr>
              <a:t> </a:t>
            </a:r>
            <a:r>
              <a:rPr dirty="0" sz="2400">
                <a:solidFill>
                  <a:srgbClr val="40704A"/>
                </a:solidFill>
              </a:rPr>
              <a:t>gained,</a:t>
            </a:r>
            <a:r>
              <a:rPr dirty="0" sz="2400" spc="235">
                <a:solidFill>
                  <a:srgbClr val="40704A"/>
                </a:solidFill>
              </a:rPr>
              <a:t> </a:t>
            </a:r>
            <a:r>
              <a:rPr dirty="0" sz="2400" spc="-25">
                <a:solidFill>
                  <a:srgbClr val="40704A"/>
                </a:solidFill>
              </a:rPr>
              <a:t>but </a:t>
            </a:r>
            <a:r>
              <a:rPr dirty="0" sz="2400">
                <a:solidFill>
                  <a:srgbClr val="40704A"/>
                </a:solidFill>
              </a:rPr>
              <a:t>also</a:t>
            </a:r>
            <a:r>
              <a:rPr dirty="0" sz="2400" spc="-5">
                <a:solidFill>
                  <a:srgbClr val="40704A"/>
                </a:solidFill>
              </a:rPr>
              <a:t> </a:t>
            </a:r>
            <a:r>
              <a:rPr dirty="0" sz="2400">
                <a:solidFill>
                  <a:srgbClr val="40704A"/>
                </a:solidFill>
              </a:rPr>
              <a:t>due</a:t>
            </a:r>
            <a:r>
              <a:rPr dirty="0" sz="2400" spc="-5">
                <a:solidFill>
                  <a:srgbClr val="40704A"/>
                </a:solidFill>
              </a:rPr>
              <a:t> </a:t>
            </a:r>
            <a:r>
              <a:rPr dirty="0" sz="2400">
                <a:solidFill>
                  <a:srgbClr val="40704A"/>
                </a:solidFill>
              </a:rPr>
              <a:t>to its</a:t>
            </a:r>
            <a:r>
              <a:rPr dirty="0" sz="2400" spc="-5">
                <a:solidFill>
                  <a:srgbClr val="40704A"/>
                </a:solidFill>
              </a:rPr>
              <a:t> </a:t>
            </a:r>
            <a:r>
              <a:rPr dirty="0" sz="2400">
                <a:solidFill>
                  <a:srgbClr val="40704A"/>
                </a:solidFill>
              </a:rPr>
              <a:t>mission.</a:t>
            </a:r>
            <a:r>
              <a:rPr dirty="0" sz="2400" spc="-5">
                <a:solidFill>
                  <a:srgbClr val="40704A"/>
                </a:solidFill>
              </a:rPr>
              <a:t> </a:t>
            </a:r>
            <a:r>
              <a:rPr dirty="0" sz="2400">
                <a:solidFill>
                  <a:srgbClr val="40704A"/>
                </a:solidFill>
              </a:rPr>
              <a:t>This</a:t>
            </a:r>
            <a:r>
              <a:rPr dirty="0" sz="2400" spc="-10">
                <a:solidFill>
                  <a:srgbClr val="40704A"/>
                </a:solidFill>
              </a:rPr>
              <a:t> </a:t>
            </a:r>
            <a:r>
              <a:rPr dirty="0" sz="2400">
                <a:solidFill>
                  <a:srgbClr val="40704A"/>
                </a:solidFill>
              </a:rPr>
              <a:t>research</a:t>
            </a:r>
            <a:r>
              <a:rPr dirty="0" sz="2400" spc="-5">
                <a:solidFill>
                  <a:srgbClr val="40704A"/>
                </a:solidFill>
              </a:rPr>
              <a:t> </a:t>
            </a:r>
            <a:r>
              <a:rPr dirty="0" sz="2400">
                <a:solidFill>
                  <a:srgbClr val="40704A"/>
                </a:solidFill>
              </a:rPr>
              <a:t>helps</a:t>
            </a:r>
            <a:r>
              <a:rPr dirty="0" sz="2400" spc="-5">
                <a:solidFill>
                  <a:srgbClr val="40704A"/>
                </a:solidFill>
              </a:rPr>
              <a:t> </a:t>
            </a:r>
            <a:r>
              <a:rPr dirty="0" sz="2400">
                <a:solidFill>
                  <a:srgbClr val="40704A"/>
                </a:solidFill>
              </a:rPr>
              <a:t>bring</a:t>
            </a:r>
            <a:r>
              <a:rPr dirty="0" sz="2400" spc="-15">
                <a:solidFill>
                  <a:srgbClr val="40704A"/>
                </a:solidFill>
              </a:rPr>
              <a:t> </a:t>
            </a:r>
            <a:r>
              <a:rPr dirty="0" sz="2400">
                <a:solidFill>
                  <a:srgbClr val="40704A"/>
                </a:solidFill>
              </a:rPr>
              <a:t>educational</a:t>
            </a:r>
            <a:r>
              <a:rPr dirty="0" sz="2400" spc="-25">
                <a:solidFill>
                  <a:srgbClr val="40704A"/>
                </a:solidFill>
              </a:rPr>
              <a:t> </a:t>
            </a:r>
            <a:r>
              <a:rPr dirty="0" sz="2400">
                <a:solidFill>
                  <a:srgbClr val="40704A"/>
                </a:solidFill>
              </a:rPr>
              <a:t>materials</a:t>
            </a:r>
            <a:r>
              <a:rPr dirty="0" sz="2400" spc="5">
                <a:solidFill>
                  <a:srgbClr val="40704A"/>
                </a:solidFill>
              </a:rPr>
              <a:t> </a:t>
            </a:r>
            <a:r>
              <a:rPr dirty="0" sz="2400">
                <a:solidFill>
                  <a:srgbClr val="40704A"/>
                </a:solidFill>
              </a:rPr>
              <a:t>in</a:t>
            </a:r>
            <a:r>
              <a:rPr dirty="0" sz="2400" spc="-15">
                <a:solidFill>
                  <a:srgbClr val="40704A"/>
                </a:solidFill>
              </a:rPr>
              <a:t> </a:t>
            </a:r>
            <a:r>
              <a:rPr dirty="0" sz="2400">
                <a:solidFill>
                  <a:srgbClr val="40704A"/>
                </a:solidFill>
              </a:rPr>
              <a:t>Ukrainian </a:t>
            </a:r>
            <a:r>
              <a:rPr dirty="0" sz="2400" spc="-10">
                <a:solidFill>
                  <a:srgbClr val="40704A"/>
                </a:solidFill>
              </a:rPr>
              <a:t>closer </a:t>
            </a:r>
            <a:r>
              <a:rPr dirty="0" sz="2400">
                <a:solidFill>
                  <a:srgbClr val="40704A"/>
                </a:solidFill>
              </a:rPr>
              <a:t>to</a:t>
            </a:r>
            <a:r>
              <a:rPr dirty="0" sz="2400" spc="60">
                <a:solidFill>
                  <a:srgbClr val="40704A"/>
                </a:solidFill>
              </a:rPr>
              <a:t> </a:t>
            </a:r>
            <a:r>
              <a:rPr dirty="0" sz="2400">
                <a:solidFill>
                  <a:srgbClr val="40704A"/>
                </a:solidFill>
              </a:rPr>
              <a:t>the</a:t>
            </a:r>
            <a:r>
              <a:rPr dirty="0" sz="2400" spc="70">
                <a:solidFill>
                  <a:srgbClr val="40704A"/>
                </a:solidFill>
              </a:rPr>
              <a:t> </a:t>
            </a:r>
            <a:r>
              <a:rPr dirty="0" sz="2400">
                <a:solidFill>
                  <a:srgbClr val="40704A"/>
                </a:solidFill>
              </a:rPr>
              <a:t>level</a:t>
            </a:r>
            <a:r>
              <a:rPr dirty="0" sz="2400" spc="65">
                <a:solidFill>
                  <a:srgbClr val="40704A"/>
                </a:solidFill>
              </a:rPr>
              <a:t> </a:t>
            </a:r>
            <a:r>
              <a:rPr dirty="0" sz="2400">
                <a:solidFill>
                  <a:srgbClr val="40704A"/>
                </a:solidFill>
              </a:rPr>
              <a:t>of</a:t>
            </a:r>
            <a:r>
              <a:rPr dirty="0" sz="2400" spc="65">
                <a:solidFill>
                  <a:srgbClr val="40704A"/>
                </a:solidFill>
              </a:rPr>
              <a:t> </a:t>
            </a:r>
            <a:r>
              <a:rPr dirty="0" sz="2400">
                <a:solidFill>
                  <a:srgbClr val="40704A"/>
                </a:solidFill>
              </a:rPr>
              <a:t>world</a:t>
            </a:r>
            <a:r>
              <a:rPr dirty="0" sz="2400" spc="70">
                <a:solidFill>
                  <a:srgbClr val="40704A"/>
                </a:solidFill>
              </a:rPr>
              <a:t> </a:t>
            </a:r>
            <a:r>
              <a:rPr dirty="0" sz="2400">
                <a:solidFill>
                  <a:srgbClr val="40704A"/>
                </a:solidFill>
              </a:rPr>
              <a:t>languages.</a:t>
            </a:r>
            <a:r>
              <a:rPr dirty="0" sz="2400" spc="65">
                <a:solidFill>
                  <a:srgbClr val="40704A"/>
                </a:solidFill>
              </a:rPr>
              <a:t> </a:t>
            </a:r>
            <a:r>
              <a:rPr dirty="0" sz="2400">
                <a:solidFill>
                  <a:srgbClr val="40704A"/>
                </a:solidFill>
              </a:rPr>
              <a:t>This</a:t>
            </a:r>
            <a:r>
              <a:rPr dirty="0" sz="2400" spc="70">
                <a:solidFill>
                  <a:srgbClr val="40704A"/>
                </a:solidFill>
              </a:rPr>
              <a:t> </a:t>
            </a:r>
            <a:r>
              <a:rPr dirty="0" sz="2400">
                <a:solidFill>
                  <a:srgbClr val="40704A"/>
                </a:solidFill>
              </a:rPr>
              <a:t>is</a:t>
            </a:r>
            <a:r>
              <a:rPr dirty="0" sz="2400" spc="65">
                <a:solidFill>
                  <a:srgbClr val="40704A"/>
                </a:solidFill>
              </a:rPr>
              <a:t> </a:t>
            </a:r>
            <a:r>
              <a:rPr dirty="0" sz="2400">
                <a:solidFill>
                  <a:srgbClr val="40704A"/>
                </a:solidFill>
              </a:rPr>
              <a:t>crucial</a:t>
            </a:r>
            <a:r>
              <a:rPr dirty="0" sz="2400" spc="55">
                <a:solidFill>
                  <a:srgbClr val="40704A"/>
                </a:solidFill>
              </a:rPr>
              <a:t> </a:t>
            </a:r>
            <a:r>
              <a:rPr dirty="0" sz="2400">
                <a:solidFill>
                  <a:srgbClr val="40704A"/>
                </a:solidFill>
              </a:rPr>
              <a:t>for</a:t>
            </a:r>
            <a:r>
              <a:rPr dirty="0" sz="2400" spc="65">
                <a:solidFill>
                  <a:srgbClr val="40704A"/>
                </a:solidFill>
              </a:rPr>
              <a:t> </a:t>
            </a:r>
            <a:r>
              <a:rPr dirty="0" sz="2400">
                <a:solidFill>
                  <a:srgbClr val="40704A"/>
                </a:solidFill>
              </a:rPr>
              <a:t>the</a:t>
            </a:r>
            <a:r>
              <a:rPr dirty="0" sz="2400" spc="70">
                <a:solidFill>
                  <a:srgbClr val="40704A"/>
                </a:solidFill>
              </a:rPr>
              <a:t> </a:t>
            </a:r>
            <a:r>
              <a:rPr dirty="0" sz="2400">
                <a:solidFill>
                  <a:srgbClr val="40704A"/>
                </a:solidFill>
              </a:rPr>
              <a:t>representation</a:t>
            </a:r>
            <a:r>
              <a:rPr dirty="0" sz="2400" spc="70">
                <a:solidFill>
                  <a:srgbClr val="40704A"/>
                </a:solidFill>
              </a:rPr>
              <a:t> </a:t>
            </a:r>
            <a:r>
              <a:rPr dirty="0" sz="2400">
                <a:solidFill>
                  <a:srgbClr val="40704A"/>
                </a:solidFill>
              </a:rPr>
              <a:t>of</a:t>
            </a:r>
            <a:r>
              <a:rPr dirty="0" sz="2400" spc="55">
                <a:solidFill>
                  <a:srgbClr val="40704A"/>
                </a:solidFill>
              </a:rPr>
              <a:t> </a:t>
            </a:r>
            <a:r>
              <a:rPr dirty="0" sz="2400">
                <a:solidFill>
                  <a:srgbClr val="40704A"/>
                </a:solidFill>
              </a:rPr>
              <a:t>Ukrainian</a:t>
            </a:r>
            <a:r>
              <a:rPr dirty="0" sz="2400" spc="65">
                <a:solidFill>
                  <a:srgbClr val="40704A"/>
                </a:solidFill>
              </a:rPr>
              <a:t> </a:t>
            </a:r>
            <a:r>
              <a:rPr dirty="0" sz="2400" spc="-10">
                <a:solidFill>
                  <a:srgbClr val="40704A"/>
                </a:solidFill>
              </a:rPr>
              <a:t>culture </a:t>
            </a:r>
            <a:r>
              <a:rPr dirty="0" sz="2400">
                <a:solidFill>
                  <a:srgbClr val="40704A"/>
                </a:solidFill>
              </a:rPr>
              <a:t>on</a:t>
            </a:r>
            <a:r>
              <a:rPr dirty="0" sz="2400" spc="509">
                <a:solidFill>
                  <a:srgbClr val="40704A"/>
                </a:solidFill>
              </a:rPr>
              <a:t> </a:t>
            </a:r>
            <a:r>
              <a:rPr dirty="0" sz="2400">
                <a:solidFill>
                  <a:srgbClr val="40704A"/>
                </a:solidFill>
              </a:rPr>
              <a:t>a</a:t>
            </a:r>
            <a:r>
              <a:rPr dirty="0" sz="2400" spc="520">
                <a:solidFill>
                  <a:srgbClr val="40704A"/>
                </a:solidFill>
              </a:rPr>
              <a:t> </a:t>
            </a:r>
            <a:r>
              <a:rPr dirty="0" sz="2400">
                <a:solidFill>
                  <a:srgbClr val="40704A"/>
                </a:solidFill>
              </a:rPr>
              <a:t>global</a:t>
            </a:r>
            <a:r>
              <a:rPr dirty="0" sz="2400" spc="525">
                <a:solidFill>
                  <a:srgbClr val="40704A"/>
                </a:solidFill>
              </a:rPr>
              <a:t> </a:t>
            </a:r>
            <a:r>
              <a:rPr dirty="0" sz="2400">
                <a:solidFill>
                  <a:srgbClr val="40704A"/>
                </a:solidFill>
              </a:rPr>
              <a:t>scale,</a:t>
            </a:r>
            <a:r>
              <a:rPr dirty="0" sz="2400" spc="520">
                <a:solidFill>
                  <a:srgbClr val="40704A"/>
                </a:solidFill>
              </a:rPr>
              <a:t> </a:t>
            </a:r>
            <a:r>
              <a:rPr dirty="0" sz="2400">
                <a:solidFill>
                  <a:srgbClr val="40704A"/>
                </a:solidFill>
              </a:rPr>
              <a:t>it</a:t>
            </a:r>
            <a:r>
              <a:rPr dirty="0" sz="2400" spc="515">
                <a:solidFill>
                  <a:srgbClr val="40704A"/>
                </a:solidFill>
              </a:rPr>
              <a:t> </a:t>
            </a:r>
            <a:r>
              <a:rPr dirty="0" sz="2400">
                <a:solidFill>
                  <a:srgbClr val="40704A"/>
                </a:solidFill>
              </a:rPr>
              <a:t>positively</a:t>
            </a:r>
            <a:r>
              <a:rPr dirty="0" sz="2400" spc="530">
                <a:solidFill>
                  <a:srgbClr val="40704A"/>
                </a:solidFill>
              </a:rPr>
              <a:t> </a:t>
            </a:r>
            <a:r>
              <a:rPr dirty="0" sz="2400">
                <a:solidFill>
                  <a:srgbClr val="40704A"/>
                </a:solidFill>
              </a:rPr>
              <a:t>influences</a:t>
            </a:r>
            <a:r>
              <a:rPr dirty="0" sz="2400" spc="525">
                <a:solidFill>
                  <a:srgbClr val="40704A"/>
                </a:solidFill>
              </a:rPr>
              <a:t> </a:t>
            </a:r>
            <a:r>
              <a:rPr dirty="0" sz="2400">
                <a:solidFill>
                  <a:srgbClr val="40704A"/>
                </a:solidFill>
              </a:rPr>
              <a:t>cultural</a:t>
            </a:r>
            <a:r>
              <a:rPr dirty="0" sz="2400" spc="515">
                <a:solidFill>
                  <a:srgbClr val="40704A"/>
                </a:solidFill>
              </a:rPr>
              <a:t> </a:t>
            </a:r>
            <a:r>
              <a:rPr dirty="0" sz="2400">
                <a:solidFill>
                  <a:srgbClr val="40704A"/>
                </a:solidFill>
              </a:rPr>
              <a:t>exchange</a:t>
            </a:r>
            <a:r>
              <a:rPr dirty="0" sz="2400" spc="525">
                <a:solidFill>
                  <a:srgbClr val="40704A"/>
                </a:solidFill>
              </a:rPr>
              <a:t> </a:t>
            </a:r>
            <a:r>
              <a:rPr dirty="0" sz="2400">
                <a:solidFill>
                  <a:srgbClr val="40704A"/>
                </a:solidFill>
              </a:rPr>
              <a:t>and</a:t>
            </a:r>
            <a:r>
              <a:rPr dirty="0" sz="2400" spc="520">
                <a:solidFill>
                  <a:srgbClr val="40704A"/>
                </a:solidFill>
              </a:rPr>
              <a:t> </a:t>
            </a:r>
            <a:r>
              <a:rPr dirty="0" sz="2400">
                <a:solidFill>
                  <a:srgbClr val="40704A"/>
                </a:solidFill>
              </a:rPr>
              <a:t>the</a:t>
            </a:r>
            <a:r>
              <a:rPr dirty="0" sz="2400" spc="520">
                <a:solidFill>
                  <a:srgbClr val="40704A"/>
                </a:solidFill>
              </a:rPr>
              <a:t> </a:t>
            </a:r>
            <a:r>
              <a:rPr dirty="0" sz="2400">
                <a:solidFill>
                  <a:srgbClr val="40704A"/>
                </a:solidFill>
              </a:rPr>
              <a:t>development</a:t>
            </a:r>
            <a:r>
              <a:rPr dirty="0" sz="2400" spc="509">
                <a:solidFill>
                  <a:srgbClr val="40704A"/>
                </a:solidFill>
              </a:rPr>
              <a:t> </a:t>
            </a:r>
            <a:r>
              <a:rPr dirty="0" sz="2400" spc="-25">
                <a:solidFill>
                  <a:srgbClr val="40704A"/>
                </a:solidFill>
              </a:rPr>
              <a:t>of </a:t>
            </a:r>
            <a:r>
              <a:rPr dirty="0" sz="2400">
                <a:solidFill>
                  <a:srgbClr val="40704A"/>
                </a:solidFill>
              </a:rPr>
              <a:t>national</a:t>
            </a:r>
            <a:r>
              <a:rPr dirty="0" sz="2400" spc="-65">
                <a:solidFill>
                  <a:srgbClr val="40704A"/>
                </a:solidFill>
              </a:rPr>
              <a:t> </a:t>
            </a:r>
            <a:r>
              <a:rPr dirty="0" sz="2400" spc="-10">
                <a:solidFill>
                  <a:srgbClr val="40704A"/>
                </a:solidFill>
              </a:rPr>
              <a:t>identity.</a:t>
            </a:r>
            <a:endParaRPr sz="24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4340" y="2967227"/>
            <a:ext cx="5533644" cy="3112008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20384" y="2939795"/>
            <a:ext cx="5628132" cy="316687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106411" cy="6857998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7266622" y="3087814"/>
            <a:ext cx="4774565" cy="2610485"/>
            <a:chOff x="7266622" y="3087814"/>
            <a:chExt cx="4774565" cy="2610485"/>
          </a:xfrm>
        </p:grpSpPr>
        <p:sp>
          <p:nvSpPr>
            <p:cNvPr id="4" name="object 4" descr=""/>
            <p:cNvSpPr/>
            <p:nvPr/>
          </p:nvSpPr>
          <p:spPr>
            <a:xfrm>
              <a:off x="7280909" y="3102101"/>
              <a:ext cx="4745990" cy="2581910"/>
            </a:xfrm>
            <a:custGeom>
              <a:avLst/>
              <a:gdLst/>
              <a:ahLst/>
              <a:cxnLst/>
              <a:rect l="l" t="t" r="r" b="b"/>
              <a:pathLst>
                <a:path w="4745990" h="2581910">
                  <a:moveTo>
                    <a:pt x="0" y="2581656"/>
                  </a:moveTo>
                  <a:lnTo>
                    <a:pt x="4745736" y="2581656"/>
                  </a:lnTo>
                  <a:lnTo>
                    <a:pt x="4745736" y="0"/>
                  </a:lnTo>
                  <a:lnTo>
                    <a:pt x="0" y="0"/>
                  </a:lnTo>
                  <a:lnTo>
                    <a:pt x="0" y="2581656"/>
                  </a:lnTo>
                  <a:close/>
                </a:path>
              </a:pathLst>
            </a:custGeom>
            <a:ln w="28575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00009" y="3384930"/>
              <a:ext cx="590296" cy="198247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97495" y="3386962"/>
              <a:ext cx="188628" cy="194183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04783" y="3546982"/>
              <a:ext cx="48895" cy="76453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474963" y="3386835"/>
              <a:ext cx="25653" cy="194183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608186" y="3435984"/>
              <a:ext cx="460121" cy="147192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167240" y="3372992"/>
              <a:ext cx="999998" cy="210185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269346" y="3402202"/>
              <a:ext cx="240029" cy="180975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619485" y="3382771"/>
              <a:ext cx="1299972" cy="251713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391653" y="3748531"/>
              <a:ext cx="188374" cy="198374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766938" y="3738752"/>
              <a:ext cx="394334" cy="210185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362187" y="3748531"/>
              <a:ext cx="783843" cy="200406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331983" y="3750817"/>
              <a:ext cx="395454" cy="197865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938003" y="3753611"/>
              <a:ext cx="1080897" cy="246761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206606" y="3738752"/>
              <a:ext cx="706153" cy="210185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385303" y="4103496"/>
              <a:ext cx="683260" cy="211200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404605" y="4103496"/>
              <a:ext cx="933830" cy="262635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0357357" y="4104639"/>
              <a:ext cx="1552956" cy="210058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671049" y="4103496"/>
              <a:ext cx="342265" cy="211200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384160" y="4480051"/>
              <a:ext cx="749808" cy="200406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370929" y="4470907"/>
              <a:ext cx="1803548" cy="260985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0409300" y="4470907"/>
              <a:ext cx="1044067" cy="209550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1680570" y="4499482"/>
              <a:ext cx="241553" cy="180975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385303" y="4836794"/>
              <a:ext cx="975105" cy="209423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708389" y="4899025"/>
              <a:ext cx="109981" cy="147193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9514585" y="4847970"/>
              <a:ext cx="265430" cy="195326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9806812" y="4958079"/>
              <a:ext cx="72770" cy="20319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0895456" y="4836032"/>
              <a:ext cx="1017303" cy="210185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9897427" y="4836032"/>
              <a:ext cx="644588" cy="210185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391653" y="5201919"/>
              <a:ext cx="1220470" cy="261366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8714485" y="5211572"/>
              <a:ext cx="188374" cy="198373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9007855" y="5202427"/>
              <a:ext cx="1115728" cy="209550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0234781" y="5211572"/>
              <a:ext cx="1377082" cy="200405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1646407" y="5375782"/>
              <a:ext cx="31876" cy="34670"/>
            </a:xfrm>
            <a:prstGeom prst="rect">
              <a:avLst/>
            </a:prstGeom>
          </p:spPr>
        </p:pic>
      </p:grpSp>
      <p:pic>
        <p:nvPicPr>
          <p:cNvPr id="38" name="object 38" descr="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8458200" y="638555"/>
            <a:ext cx="2391155" cy="191566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28344" y="1396757"/>
            <a:ext cx="2465874" cy="1078996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8244" y="397763"/>
            <a:ext cx="3140963" cy="858012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414718" y="2691574"/>
            <a:ext cx="5376545" cy="3547745"/>
            <a:chOff x="414718" y="2691574"/>
            <a:chExt cx="5376545" cy="3547745"/>
          </a:xfrm>
        </p:grpSpPr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9005" y="2705861"/>
              <a:ext cx="5347716" cy="3518916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429005" y="2705861"/>
              <a:ext cx="5347970" cy="3519170"/>
            </a:xfrm>
            <a:custGeom>
              <a:avLst/>
              <a:gdLst/>
              <a:ahLst/>
              <a:cxnLst/>
              <a:rect l="l" t="t" r="r" b="b"/>
              <a:pathLst>
                <a:path w="5347970" h="3519170">
                  <a:moveTo>
                    <a:pt x="0" y="3518916"/>
                  </a:moveTo>
                  <a:lnTo>
                    <a:pt x="5347716" y="3518916"/>
                  </a:lnTo>
                  <a:lnTo>
                    <a:pt x="5347716" y="0"/>
                  </a:lnTo>
                  <a:lnTo>
                    <a:pt x="0" y="0"/>
                  </a:lnTo>
                  <a:lnTo>
                    <a:pt x="0" y="3518916"/>
                  </a:lnTo>
                  <a:close/>
                </a:path>
              </a:pathLst>
            </a:custGeom>
            <a:ln w="28575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19683" y="2786888"/>
            <a:ext cx="517588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044669"/>
                </a:solidFill>
              </a:rPr>
              <a:t>With</a:t>
            </a:r>
            <a:r>
              <a:rPr dirty="0" sz="2400" spc="130">
                <a:solidFill>
                  <a:srgbClr val="044669"/>
                </a:solidFill>
              </a:rPr>
              <a:t> </a:t>
            </a:r>
            <a:r>
              <a:rPr dirty="0" sz="2400">
                <a:solidFill>
                  <a:srgbClr val="044669"/>
                </a:solidFill>
              </a:rPr>
              <a:t>the</a:t>
            </a:r>
            <a:r>
              <a:rPr dirty="0" sz="2400" spc="125">
                <a:solidFill>
                  <a:srgbClr val="044669"/>
                </a:solidFill>
              </a:rPr>
              <a:t> </a:t>
            </a:r>
            <a:r>
              <a:rPr dirty="0" sz="2400">
                <a:solidFill>
                  <a:srgbClr val="044669"/>
                </a:solidFill>
              </a:rPr>
              <a:t>other</a:t>
            </a:r>
            <a:r>
              <a:rPr dirty="0" sz="2400" spc="135">
                <a:solidFill>
                  <a:srgbClr val="044669"/>
                </a:solidFill>
              </a:rPr>
              <a:t> </a:t>
            </a:r>
            <a:r>
              <a:rPr dirty="0" sz="2400">
                <a:solidFill>
                  <a:srgbClr val="044669"/>
                </a:solidFill>
              </a:rPr>
              <a:t>2</a:t>
            </a:r>
            <a:r>
              <a:rPr dirty="0" sz="2400" spc="120">
                <a:solidFill>
                  <a:srgbClr val="044669"/>
                </a:solidFill>
              </a:rPr>
              <a:t> </a:t>
            </a:r>
            <a:r>
              <a:rPr dirty="0" sz="2400">
                <a:solidFill>
                  <a:srgbClr val="044669"/>
                </a:solidFill>
              </a:rPr>
              <a:t>students,</a:t>
            </a:r>
            <a:r>
              <a:rPr dirty="0" sz="2400" spc="130">
                <a:solidFill>
                  <a:srgbClr val="044669"/>
                </a:solidFill>
              </a:rPr>
              <a:t> </a:t>
            </a:r>
            <a:r>
              <a:rPr dirty="0" sz="2400">
                <a:solidFill>
                  <a:srgbClr val="044669"/>
                </a:solidFill>
              </a:rPr>
              <a:t>I</a:t>
            </a:r>
            <a:r>
              <a:rPr dirty="0" sz="2400" spc="120">
                <a:solidFill>
                  <a:srgbClr val="044669"/>
                </a:solidFill>
              </a:rPr>
              <a:t> </a:t>
            </a:r>
            <a:r>
              <a:rPr dirty="0" sz="2400">
                <a:solidFill>
                  <a:srgbClr val="044669"/>
                </a:solidFill>
              </a:rPr>
              <a:t>was</a:t>
            </a:r>
            <a:r>
              <a:rPr dirty="0" sz="2400" spc="130">
                <a:solidFill>
                  <a:srgbClr val="044669"/>
                </a:solidFill>
              </a:rPr>
              <a:t> </a:t>
            </a:r>
            <a:r>
              <a:rPr dirty="0" sz="2400">
                <a:solidFill>
                  <a:srgbClr val="044669"/>
                </a:solidFill>
              </a:rPr>
              <a:t>lucky</a:t>
            </a:r>
            <a:r>
              <a:rPr dirty="0" sz="2400" spc="125">
                <a:solidFill>
                  <a:srgbClr val="044669"/>
                </a:solidFill>
              </a:rPr>
              <a:t> </a:t>
            </a:r>
            <a:r>
              <a:rPr dirty="0" sz="2400" spc="-25">
                <a:solidFill>
                  <a:srgbClr val="044669"/>
                </a:solidFill>
              </a:rPr>
              <a:t>to</a:t>
            </a:r>
            <a:endParaRPr sz="2400"/>
          </a:p>
        </p:txBody>
      </p:sp>
      <p:sp>
        <p:nvSpPr>
          <p:cNvPr id="8" name="object 8" descr=""/>
          <p:cNvSpPr txBox="1"/>
          <p:nvPr/>
        </p:nvSpPr>
        <p:spPr>
          <a:xfrm>
            <a:off x="519683" y="3152647"/>
            <a:ext cx="12573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1001394" algn="l"/>
              </a:tabLst>
            </a:pPr>
            <a:r>
              <a:rPr dirty="0" sz="2400" spc="-20">
                <a:solidFill>
                  <a:srgbClr val="044669"/>
                </a:solidFill>
                <a:latin typeface="Calibri"/>
                <a:cs typeface="Calibri"/>
              </a:rPr>
              <a:t>work</a:t>
            </a:r>
            <a:r>
              <a:rPr dirty="0" sz="2400">
                <a:solidFill>
                  <a:srgbClr val="044669"/>
                </a:solidFill>
                <a:latin typeface="Calibri"/>
                <a:cs typeface="Calibri"/>
              </a:rPr>
              <a:t>	</a:t>
            </a:r>
            <a:r>
              <a:rPr dirty="0" sz="2400" spc="-25">
                <a:solidFill>
                  <a:srgbClr val="044669"/>
                </a:solidFill>
                <a:latin typeface="Calibri"/>
                <a:cs typeface="Calibri"/>
              </a:rPr>
              <a:t>at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941573" y="3152647"/>
            <a:ext cx="275526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1566545" algn="l"/>
              </a:tabLst>
            </a:pPr>
            <a:r>
              <a:rPr dirty="0" sz="2400" spc="-10">
                <a:solidFill>
                  <a:srgbClr val="044669"/>
                </a:solidFill>
                <a:latin typeface="Calibri"/>
                <a:cs typeface="Calibri"/>
              </a:rPr>
              <a:t>Ukrainian</a:t>
            </a:r>
            <a:r>
              <a:rPr dirty="0" sz="2400">
                <a:solidFill>
                  <a:srgbClr val="044669"/>
                </a:solidFill>
                <a:latin typeface="Calibri"/>
                <a:cs typeface="Calibri"/>
              </a:rPr>
              <a:t>	</a:t>
            </a:r>
            <a:r>
              <a:rPr dirty="0" sz="2400" spc="-10">
                <a:solidFill>
                  <a:srgbClr val="044669"/>
                </a:solidFill>
                <a:latin typeface="Calibri"/>
                <a:cs typeface="Calibri"/>
              </a:rPr>
              <a:t>Language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519683" y="3518407"/>
            <a:ext cx="124015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dirty="0" sz="2400" spc="-20">
                <a:solidFill>
                  <a:srgbClr val="044669"/>
                </a:solidFill>
                <a:latin typeface="Calibri"/>
                <a:cs typeface="Calibri"/>
              </a:rPr>
              <a:t>Education </a:t>
            </a:r>
            <a:r>
              <a:rPr dirty="0" sz="2400" spc="-10">
                <a:solidFill>
                  <a:srgbClr val="044669"/>
                </a:solidFill>
                <a:latin typeface="Calibri"/>
                <a:cs typeface="Calibri"/>
              </a:rPr>
              <a:t>Alberta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786382" y="3152647"/>
            <a:ext cx="992505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R="5080" indent="359410">
              <a:lnSpc>
                <a:spcPct val="100000"/>
              </a:lnSpc>
              <a:spcBef>
                <a:spcPts val="100"/>
              </a:spcBef>
            </a:pPr>
            <a:r>
              <a:rPr dirty="0" sz="2400" spc="-25">
                <a:solidFill>
                  <a:srgbClr val="044669"/>
                </a:solidFill>
                <a:latin typeface="Calibri"/>
                <a:cs typeface="Calibri"/>
              </a:rPr>
              <a:t>the </a:t>
            </a:r>
            <a:r>
              <a:rPr dirty="0" sz="2400" spc="-10">
                <a:solidFill>
                  <a:srgbClr val="044669"/>
                </a:solidFill>
                <a:latin typeface="Calibri"/>
                <a:cs typeface="Calibri"/>
              </a:rPr>
              <a:t>Centre under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2882138" y="3884167"/>
            <a:ext cx="220345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770890" algn="l"/>
              </a:tabLst>
            </a:pPr>
            <a:r>
              <a:rPr dirty="0" sz="2400" spc="-25">
                <a:solidFill>
                  <a:srgbClr val="044669"/>
                </a:solidFill>
                <a:latin typeface="Calibri"/>
                <a:cs typeface="Calibri"/>
              </a:rPr>
              <a:t>the</a:t>
            </a:r>
            <a:r>
              <a:rPr dirty="0" sz="2400">
                <a:solidFill>
                  <a:srgbClr val="044669"/>
                </a:solidFill>
                <a:latin typeface="Calibri"/>
                <a:cs typeface="Calibri"/>
              </a:rPr>
              <a:t>	</a:t>
            </a:r>
            <a:r>
              <a:rPr dirty="0" sz="2400" spc="-10">
                <a:solidFill>
                  <a:srgbClr val="044669"/>
                </a:solidFill>
                <a:latin typeface="Calibri"/>
                <a:cs typeface="Calibri"/>
              </a:rPr>
              <a:t>supervision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2956814" y="3518407"/>
            <a:ext cx="274066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6350">
              <a:lnSpc>
                <a:spcPct val="100000"/>
              </a:lnSpc>
              <a:spcBef>
                <a:spcPts val="100"/>
              </a:spcBef>
              <a:tabLst>
                <a:tab pos="435609" algn="l"/>
                <a:tab pos="1039494" algn="l"/>
                <a:tab pos="2473325" algn="l"/>
              </a:tabLst>
            </a:pPr>
            <a:r>
              <a:rPr dirty="0" sz="2400" spc="-25">
                <a:solidFill>
                  <a:srgbClr val="044669"/>
                </a:solidFill>
                <a:latin typeface="Calibri"/>
                <a:cs typeface="Calibri"/>
              </a:rPr>
              <a:t>at</a:t>
            </a:r>
            <a:r>
              <a:rPr dirty="0" sz="2400">
                <a:solidFill>
                  <a:srgbClr val="044669"/>
                </a:solidFill>
                <a:latin typeface="Calibri"/>
                <a:cs typeface="Calibri"/>
              </a:rPr>
              <a:t>	</a:t>
            </a:r>
            <a:r>
              <a:rPr dirty="0" sz="2400" spc="-25">
                <a:solidFill>
                  <a:srgbClr val="044669"/>
                </a:solidFill>
                <a:latin typeface="Calibri"/>
                <a:cs typeface="Calibri"/>
              </a:rPr>
              <a:t>the</a:t>
            </a:r>
            <a:r>
              <a:rPr dirty="0" sz="2400">
                <a:solidFill>
                  <a:srgbClr val="044669"/>
                </a:solidFill>
                <a:latin typeface="Calibri"/>
                <a:cs typeface="Calibri"/>
              </a:rPr>
              <a:t>	</a:t>
            </a:r>
            <a:r>
              <a:rPr dirty="0" sz="2400" spc="-10">
                <a:solidFill>
                  <a:srgbClr val="044669"/>
                </a:solidFill>
                <a:latin typeface="Calibri"/>
                <a:cs typeface="Calibri"/>
              </a:rPr>
              <a:t>University</a:t>
            </a:r>
            <a:r>
              <a:rPr dirty="0" sz="2400">
                <a:solidFill>
                  <a:srgbClr val="044669"/>
                </a:solidFill>
                <a:latin typeface="Calibri"/>
                <a:cs typeface="Calibri"/>
              </a:rPr>
              <a:t>	</a:t>
            </a:r>
            <a:r>
              <a:rPr dirty="0" sz="2400" spc="-25">
                <a:solidFill>
                  <a:srgbClr val="044669"/>
                </a:solidFill>
                <a:latin typeface="Calibri"/>
                <a:cs typeface="Calibri"/>
              </a:rPr>
              <a:t>of</a:t>
            </a:r>
            <a:endParaRPr sz="24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</a:pPr>
            <a:r>
              <a:rPr dirty="0" sz="2400" spc="-25">
                <a:solidFill>
                  <a:srgbClr val="044669"/>
                </a:solidFill>
                <a:latin typeface="Calibri"/>
                <a:cs typeface="Calibri"/>
              </a:rPr>
              <a:t>of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519683" y="4249623"/>
            <a:ext cx="5178425" cy="18554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R="508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044669"/>
                </a:solidFill>
                <a:latin typeface="Calibri"/>
                <a:cs typeface="Calibri"/>
              </a:rPr>
              <a:t>Professor</a:t>
            </a:r>
            <a:r>
              <a:rPr dirty="0" sz="2400" spc="-30">
                <a:solidFill>
                  <a:srgbClr val="044669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44669"/>
                </a:solidFill>
                <a:latin typeface="Calibri"/>
                <a:cs typeface="Calibri"/>
              </a:rPr>
              <a:t>Bilash</a:t>
            </a:r>
            <a:r>
              <a:rPr dirty="0" sz="2400" spc="-35">
                <a:solidFill>
                  <a:srgbClr val="044669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44669"/>
                </a:solidFill>
                <a:latin typeface="Calibri"/>
                <a:cs typeface="Calibri"/>
              </a:rPr>
              <a:t>on</a:t>
            </a:r>
            <a:r>
              <a:rPr dirty="0" sz="2400" spc="-40">
                <a:solidFill>
                  <a:srgbClr val="044669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44669"/>
                </a:solidFill>
                <a:latin typeface="Calibri"/>
                <a:cs typeface="Calibri"/>
              </a:rPr>
              <a:t>the</a:t>
            </a:r>
            <a:r>
              <a:rPr dirty="0" sz="2400" spc="-35">
                <a:solidFill>
                  <a:srgbClr val="044669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44669"/>
                </a:solidFill>
                <a:latin typeface="Calibri"/>
                <a:cs typeface="Calibri"/>
              </a:rPr>
              <a:t>project</a:t>
            </a:r>
            <a:r>
              <a:rPr dirty="0" sz="2400" spc="-35">
                <a:solidFill>
                  <a:srgbClr val="044669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044669"/>
                </a:solidFill>
                <a:latin typeface="Calibri"/>
                <a:cs typeface="Calibri"/>
              </a:rPr>
              <a:t>concerned </a:t>
            </a:r>
            <a:r>
              <a:rPr dirty="0" sz="2400">
                <a:solidFill>
                  <a:srgbClr val="044669"/>
                </a:solidFill>
                <a:latin typeface="Calibri"/>
                <a:cs typeface="Calibri"/>
              </a:rPr>
              <a:t>with</a:t>
            </a:r>
            <a:r>
              <a:rPr dirty="0" sz="2400" spc="330">
                <a:solidFill>
                  <a:srgbClr val="044669"/>
                </a:solidFill>
                <a:latin typeface="Calibri"/>
                <a:cs typeface="Calibri"/>
              </a:rPr>
              <a:t>    </a:t>
            </a:r>
            <a:r>
              <a:rPr dirty="0" sz="2400">
                <a:solidFill>
                  <a:srgbClr val="044669"/>
                </a:solidFill>
                <a:latin typeface="Calibri"/>
                <a:cs typeface="Calibri"/>
              </a:rPr>
              <a:t>creating</a:t>
            </a:r>
            <a:r>
              <a:rPr dirty="0" sz="2400" spc="330">
                <a:solidFill>
                  <a:srgbClr val="044669"/>
                </a:solidFill>
                <a:latin typeface="Calibri"/>
                <a:cs typeface="Calibri"/>
              </a:rPr>
              <a:t>    </a:t>
            </a:r>
            <a:r>
              <a:rPr dirty="0" sz="2400">
                <a:solidFill>
                  <a:srgbClr val="044669"/>
                </a:solidFill>
                <a:latin typeface="Calibri"/>
                <a:cs typeface="Calibri"/>
              </a:rPr>
              <a:t>educational</a:t>
            </a:r>
            <a:r>
              <a:rPr dirty="0" sz="2400" spc="330">
                <a:solidFill>
                  <a:srgbClr val="044669"/>
                </a:solidFill>
                <a:latin typeface="Calibri"/>
                <a:cs typeface="Calibri"/>
              </a:rPr>
              <a:t>    </a:t>
            </a:r>
            <a:r>
              <a:rPr dirty="0" sz="2400" spc="-10">
                <a:solidFill>
                  <a:srgbClr val="044669"/>
                </a:solidFill>
                <a:latin typeface="Calibri"/>
                <a:cs typeface="Calibri"/>
              </a:rPr>
              <a:t>videos </a:t>
            </a:r>
            <a:r>
              <a:rPr dirty="0" sz="2400">
                <a:solidFill>
                  <a:srgbClr val="044669"/>
                </a:solidFill>
                <a:latin typeface="Calibri"/>
                <a:cs typeface="Calibri"/>
              </a:rPr>
              <a:t>dedicated</a:t>
            </a:r>
            <a:r>
              <a:rPr dirty="0" sz="2400" spc="409">
                <a:solidFill>
                  <a:srgbClr val="044669"/>
                </a:solidFill>
                <a:latin typeface="Calibri"/>
                <a:cs typeface="Calibri"/>
              </a:rPr>
              <a:t>     </a:t>
            </a:r>
            <a:r>
              <a:rPr dirty="0" sz="2400">
                <a:solidFill>
                  <a:srgbClr val="044669"/>
                </a:solidFill>
                <a:latin typeface="Calibri"/>
                <a:cs typeface="Calibri"/>
              </a:rPr>
              <a:t>to</a:t>
            </a:r>
            <a:r>
              <a:rPr dirty="0" sz="2400" spc="405">
                <a:solidFill>
                  <a:srgbClr val="044669"/>
                </a:solidFill>
                <a:latin typeface="Calibri"/>
                <a:cs typeface="Calibri"/>
              </a:rPr>
              <a:t>     </a:t>
            </a:r>
            <a:r>
              <a:rPr dirty="0" sz="2400">
                <a:solidFill>
                  <a:srgbClr val="044669"/>
                </a:solidFill>
                <a:latin typeface="Calibri"/>
                <a:cs typeface="Calibri"/>
              </a:rPr>
              <a:t>the</a:t>
            </a:r>
            <a:r>
              <a:rPr dirty="0" sz="2400" spc="409">
                <a:solidFill>
                  <a:srgbClr val="044669"/>
                </a:solidFill>
                <a:latin typeface="Calibri"/>
                <a:cs typeface="Calibri"/>
              </a:rPr>
              <a:t>     </a:t>
            </a:r>
            <a:r>
              <a:rPr dirty="0" sz="2400" spc="-10">
                <a:solidFill>
                  <a:srgbClr val="044669"/>
                </a:solidFill>
                <a:latin typeface="Calibri"/>
                <a:cs typeface="Calibri"/>
              </a:rPr>
              <a:t>Sustainable </a:t>
            </a:r>
            <a:r>
              <a:rPr dirty="0" sz="2400">
                <a:solidFill>
                  <a:srgbClr val="044669"/>
                </a:solidFill>
                <a:latin typeface="Calibri"/>
                <a:cs typeface="Calibri"/>
              </a:rPr>
              <a:t>Development</a:t>
            </a:r>
            <a:r>
              <a:rPr dirty="0" sz="2400" spc="190">
                <a:solidFill>
                  <a:srgbClr val="044669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44669"/>
                </a:solidFill>
                <a:latin typeface="Calibri"/>
                <a:cs typeface="Calibri"/>
              </a:rPr>
              <a:t>Goals</a:t>
            </a:r>
            <a:r>
              <a:rPr dirty="0" sz="2400" spc="195">
                <a:solidFill>
                  <a:srgbClr val="044669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44669"/>
                </a:solidFill>
                <a:latin typeface="Calibri"/>
                <a:cs typeface="Calibri"/>
              </a:rPr>
              <a:t>for</a:t>
            </a:r>
            <a:r>
              <a:rPr dirty="0" sz="2400" spc="195">
                <a:solidFill>
                  <a:srgbClr val="044669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44669"/>
                </a:solidFill>
                <a:latin typeface="Calibri"/>
                <a:cs typeface="Calibri"/>
              </a:rPr>
              <a:t>those,</a:t>
            </a:r>
            <a:r>
              <a:rPr dirty="0" sz="2400" spc="200">
                <a:solidFill>
                  <a:srgbClr val="044669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44669"/>
                </a:solidFill>
                <a:latin typeface="Calibri"/>
                <a:cs typeface="Calibri"/>
              </a:rPr>
              <a:t>who</a:t>
            </a:r>
            <a:r>
              <a:rPr dirty="0" sz="2400" spc="195">
                <a:solidFill>
                  <a:srgbClr val="044669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044669"/>
                </a:solidFill>
                <a:latin typeface="Calibri"/>
                <a:cs typeface="Calibri"/>
              </a:rPr>
              <a:t>learn </a:t>
            </a:r>
            <a:r>
              <a:rPr dirty="0" sz="2400">
                <a:solidFill>
                  <a:srgbClr val="044669"/>
                </a:solidFill>
                <a:latin typeface="Calibri"/>
                <a:cs typeface="Calibri"/>
              </a:rPr>
              <a:t>Ukrainian</a:t>
            </a:r>
            <a:r>
              <a:rPr dirty="0" sz="2400" spc="-60">
                <a:solidFill>
                  <a:srgbClr val="044669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44669"/>
                </a:solidFill>
                <a:latin typeface="Calibri"/>
                <a:cs typeface="Calibri"/>
              </a:rPr>
              <a:t>as</a:t>
            </a:r>
            <a:r>
              <a:rPr dirty="0" sz="2400" spc="-60">
                <a:solidFill>
                  <a:srgbClr val="044669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44669"/>
                </a:solidFill>
                <a:latin typeface="Calibri"/>
                <a:cs typeface="Calibri"/>
              </a:rPr>
              <a:t>a</a:t>
            </a:r>
            <a:r>
              <a:rPr dirty="0" sz="2400" spc="-60">
                <a:solidFill>
                  <a:srgbClr val="044669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44669"/>
                </a:solidFill>
                <a:latin typeface="Calibri"/>
                <a:cs typeface="Calibri"/>
              </a:rPr>
              <a:t>foreign</a:t>
            </a:r>
            <a:r>
              <a:rPr dirty="0" sz="2400" spc="-40">
                <a:solidFill>
                  <a:srgbClr val="044669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044669"/>
                </a:solidFill>
                <a:latin typeface="Calibri"/>
                <a:cs typeface="Calibri"/>
              </a:rPr>
              <a:t>language.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5" name="object 15" descr=""/>
          <p:cNvGrpSpPr/>
          <p:nvPr/>
        </p:nvGrpSpPr>
        <p:grpSpPr>
          <a:xfrm>
            <a:off x="6435852" y="160020"/>
            <a:ext cx="5771515" cy="6697980"/>
            <a:chOff x="6435852" y="160020"/>
            <a:chExt cx="5771515" cy="6697980"/>
          </a:xfrm>
        </p:grpSpPr>
        <p:pic>
          <p:nvPicPr>
            <p:cNvPr id="16" name="object 1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35852" y="160020"/>
              <a:ext cx="5756148" cy="6697978"/>
            </a:xfrm>
            <a:prstGeom prst="rect">
              <a:avLst/>
            </a:prstGeom>
          </p:spPr>
        </p:pic>
        <p:sp>
          <p:nvSpPr>
            <p:cNvPr id="17" name="object 17" descr=""/>
            <p:cNvSpPr/>
            <p:nvPr/>
          </p:nvSpPr>
          <p:spPr>
            <a:xfrm>
              <a:off x="7803642" y="6424422"/>
              <a:ext cx="4389120" cy="419100"/>
            </a:xfrm>
            <a:custGeom>
              <a:avLst/>
              <a:gdLst/>
              <a:ahLst/>
              <a:cxnLst/>
              <a:rect l="l" t="t" r="r" b="b"/>
              <a:pathLst>
                <a:path w="4389120" h="419100">
                  <a:moveTo>
                    <a:pt x="4389120" y="0"/>
                  </a:moveTo>
                  <a:lnTo>
                    <a:pt x="0" y="0"/>
                  </a:lnTo>
                  <a:lnTo>
                    <a:pt x="0" y="419099"/>
                  </a:lnTo>
                  <a:lnTo>
                    <a:pt x="4389120" y="419099"/>
                  </a:lnTo>
                  <a:lnTo>
                    <a:pt x="4389120" y="0"/>
                  </a:lnTo>
                  <a:close/>
                </a:path>
              </a:pathLst>
            </a:custGeom>
            <a:solidFill>
              <a:srgbClr val="044566">
                <a:alpha val="5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7803642" y="6424422"/>
              <a:ext cx="4389120" cy="419100"/>
            </a:xfrm>
            <a:custGeom>
              <a:avLst/>
              <a:gdLst/>
              <a:ahLst/>
              <a:cxnLst/>
              <a:rect l="l" t="t" r="r" b="b"/>
              <a:pathLst>
                <a:path w="4389120" h="419100">
                  <a:moveTo>
                    <a:pt x="0" y="419099"/>
                  </a:moveTo>
                  <a:lnTo>
                    <a:pt x="4389120" y="419099"/>
                  </a:lnTo>
                  <a:lnTo>
                    <a:pt x="4389120" y="0"/>
                  </a:lnTo>
                  <a:lnTo>
                    <a:pt x="0" y="0"/>
                  </a:lnTo>
                  <a:lnTo>
                    <a:pt x="0" y="419099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 descr=""/>
          <p:cNvSpPr txBox="1"/>
          <p:nvPr/>
        </p:nvSpPr>
        <p:spPr>
          <a:xfrm>
            <a:off x="7951978" y="6468871"/>
            <a:ext cx="409194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i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800" spc="-20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FFFFFF"/>
                </a:solidFill>
                <a:latin typeface="Calibri"/>
                <a:cs typeface="Calibri"/>
              </a:rPr>
              <a:t>screenshot</a:t>
            </a:r>
            <a:r>
              <a:rPr dirty="0" sz="1800" spc="-15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dirty="0" sz="1800" spc="-15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FFFFFF"/>
                </a:solidFill>
                <a:latin typeface="Calibri"/>
                <a:cs typeface="Calibri"/>
              </a:rPr>
              <a:t>one</a:t>
            </a:r>
            <a:r>
              <a:rPr dirty="0" sz="1800" spc="-15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800" spc="-20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800" spc="-10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FFFFFF"/>
                </a:solidFill>
                <a:latin typeface="Calibri"/>
                <a:cs typeface="Calibri"/>
              </a:rPr>
              <a:t>created</a:t>
            </a:r>
            <a:r>
              <a:rPr dirty="0" sz="1800" spc="-10" i="1">
                <a:solidFill>
                  <a:srgbClr val="FFFFFF"/>
                </a:solidFill>
                <a:latin typeface="Calibri"/>
                <a:cs typeface="Calibri"/>
              </a:rPr>
              <a:t> videos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207240" cy="6873240"/>
            <a:chOff x="0" y="0"/>
            <a:chExt cx="12207240" cy="687324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63996" y="637031"/>
              <a:ext cx="6128004" cy="3447288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46176"/>
              <a:ext cx="6128004" cy="3445764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0" y="0"/>
              <a:ext cx="12192000" cy="662940"/>
            </a:xfrm>
            <a:custGeom>
              <a:avLst/>
              <a:gdLst/>
              <a:ahLst/>
              <a:cxnLst/>
              <a:rect l="l" t="t" r="r" b="b"/>
              <a:pathLst>
                <a:path w="12192000" h="662940">
                  <a:moveTo>
                    <a:pt x="12192000" y="0"/>
                  </a:moveTo>
                  <a:lnTo>
                    <a:pt x="0" y="0"/>
                  </a:lnTo>
                  <a:lnTo>
                    <a:pt x="0" y="662939"/>
                  </a:lnTo>
                  <a:lnTo>
                    <a:pt x="12192000" y="662939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885" y="115696"/>
              <a:ext cx="1094865" cy="157225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00467" y="114807"/>
              <a:ext cx="479642" cy="196723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60601" y="116204"/>
              <a:ext cx="567690" cy="156718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95601" y="115696"/>
              <a:ext cx="539496" cy="157225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996057" y="125984"/>
              <a:ext cx="216154" cy="146939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225164" y="206883"/>
              <a:ext cx="55499" cy="15240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294379" y="122681"/>
              <a:ext cx="637159" cy="150241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999865" y="122681"/>
              <a:ext cx="460501" cy="150241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527422" y="122681"/>
              <a:ext cx="149874" cy="148463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752096" y="126364"/>
              <a:ext cx="601334" cy="146557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422265" y="116204"/>
              <a:ext cx="346329" cy="156718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831459" y="116204"/>
              <a:ext cx="687705" cy="156718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586346" y="115696"/>
              <a:ext cx="1106297" cy="195706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776945" y="116204"/>
              <a:ext cx="902234" cy="156718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742298" y="137287"/>
              <a:ext cx="169418" cy="135636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985916" y="115696"/>
              <a:ext cx="285718" cy="157225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332594" y="115696"/>
              <a:ext cx="1040891" cy="157225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0442421" y="115696"/>
              <a:ext cx="1202208" cy="195452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1702795" y="115696"/>
              <a:ext cx="399796" cy="195833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4564" y="400304"/>
              <a:ext cx="224917" cy="145415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35216" y="400304"/>
              <a:ext cx="200152" cy="144907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10044" y="390016"/>
              <a:ext cx="1055306" cy="157225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733676" y="397002"/>
              <a:ext cx="458978" cy="150240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261489" y="390525"/>
              <a:ext cx="346329" cy="156717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666364" y="397002"/>
              <a:ext cx="1172210" cy="150240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779014" y="4092701"/>
              <a:ext cx="9413748" cy="2766060"/>
            </a:xfrm>
            <a:prstGeom prst="rect">
              <a:avLst/>
            </a:prstGeom>
          </p:spPr>
        </p:pic>
        <p:sp>
          <p:nvSpPr>
            <p:cNvPr id="32" name="object 32" descr=""/>
            <p:cNvSpPr/>
            <p:nvPr/>
          </p:nvSpPr>
          <p:spPr>
            <a:xfrm>
              <a:off x="2779014" y="4092701"/>
              <a:ext cx="9413875" cy="2766060"/>
            </a:xfrm>
            <a:custGeom>
              <a:avLst/>
              <a:gdLst/>
              <a:ahLst/>
              <a:cxnLst/>
              <a:rect l="l" t="t" r="r" b="b"/>
              <a:pathLst>
                <a:path w="9413875" h="2766059">
                  <a:moveTo>
                    <a:pt x="0" y="2766060"/>
                  </a:moveTo>
                  <a:lnTo>
                    <a:pt x="9413748" y="2766060"/>
                  </a:lnTo>
                  <a:lnTo>
                    <a:pt x="9413748" y="0"/>
                  </a:lnTo>
                  <a:lnTo>
                    <a:pt x="0" y="0"/>
                  </a:lnTo>
                  <a:lnTo>
                    <a:pt x="0" y="2766060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3" name="object 33" descr=""/>
          <p:cNvSpPr txBox="1"/>
          <p:nvPr/>
        </p:nvSpPr>
        <p:spPr>
          <a:xfrm>
            <a:off x="2857880" y="4529454"/>
            <a:ext cx="925576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36905" algn="l"/>
                <a:tab pos="1678305" algn="l"/>
                <a:tab pos="3206750" algn="l"/>
                <a:tab pos="3676650" algn="l"/>
                <a:tab pos="5321300" algn="l"/>
                <a:tab pos="5742940" algn="l"/>
                <a:tab pos="6684009" algn="l"/>
                <a:tab pos="7375525" algn="l"/>
                <a:tab pos="8735060" algn="l"/>
              </a:tabLst>
            </a:pPr>
            <a:r>
              <a:rPr dirty="0" sz="2400" spc="-25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project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constitutes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400" spc="-25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opportunity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400" spc="-25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create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400" spc="-25">
                <a:solidFill>
                  <a:srgbClr val="FFFFFF"/>
                </a:solidFill>
                <a:latin typeface="Calibri"/>
                <a:cs typeface="Calibri"/>
              </a:rPr>
              <a:t>new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resources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400" spc="-20">
                <a:solidFill>
                  <a:srgbClr val="FFFFFF"/>
                </a:solidFill>
                <a:latin typeface="Calibri"/>
                <a:cs typeface="Calibri"/>
              </a:rPr>
              <a:t>that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2857880" y="5260975"/>
            <a:ext cx="727265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29435" algn="l"/>
                <a:tab pos="2251710" algn="l"/>
                <a:tab pos="3326129" algn="l"/>
                <a:tab pos="4556125" algn="l"/>
                <a:tab pos="5162550" algn="l"/>
                <a:tab pos="5662295" algn="l"/>
                <a:tab pos="7006590" algn="l"/>
              </a:tabLst>
            </a:pP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sustainability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400" spc="-25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today’s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Ukraine,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400" spc="-25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400" spc="-25">
                <a:solidFill>
                  <a:srgbClr val="FFFFFF"/>
                </a:solidFill>
                <a:latin typeface="Calibri"/>
                <a:cs typeface="Calibri"/>
              </a:rPr>
              <a:t>40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countries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400" spc="-25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2857880" y="4895215"/>
            <a:ext cx="925576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  <a:tabLst>
                <a:tab pos="981075" algn="l"/>
                <a:tab pos="2914015" algn="l"/>
                <a:tab pos="4156075" algn="l"/>
                <a:tab pos="5276215" algn="l"/>
                <a:tab pos="7410450" algn="l"/>
                <a:tab pos="8058150" algn="l"/>
                <a:tab pos="8976995" algn="l"/>
              </a:tabLst>
            </a:pP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reflect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contemporary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realities,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cultural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representations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400" spc="-25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topics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400" spc="-25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endParaRPr sz="24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tabLst>
                <a:tab pos="604520" algn="l"/>
              </a:tabLst>
            </a:pPr>
            <a:r>
              <a:rPr dirty="0" sz="2400" spc="-25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Ukrainian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2857880" y="5626404"/>
            <a:ext cx="9255125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10310" algn="l"/>
                <a:tab pos="1811020" algn="l"/>
                <a:tab pos="2947670" algn="l"/>
                <a:tab pos="3379470" algn="l"/>
                <a:tab pos="4081779" algn="l"/>
                <a:tab pos="4386580" algn="l"/>
                <a:tab pos="5636260" algn="l"/>
                <a:tab pos="6029960" algn="l"/>
                <a:tab pos="6805930" algn="l"/>
                <a:tab pos="8125459" algn="l"/>
              </a:tabLst>
            </a:pP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diaspora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400" spc="-25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beyond.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400" spc="-25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400" spc="-20">
                <a:solidFill>
                  <a:srgbClr val="FFFFFF"/>
                </a:solidFill>
                <a:latin typeface="Calibri"/>
                <a:cs typeface="Calibri"/>
              </a:rPr>
              <a:t>such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400" spc="-25">
                <a:solidFill>
                  <a:srgbClr val="FFFFFF"/>
                </a:solidFill>
                <a:latin typeface="Calibri"/>
                <a:cs typeface="Calibri"/>
              </a:rPr>
              <a:t>it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attempts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400" spc="-25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bring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Ukrainian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language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video</a:t>
            </a:r>
            <a:r>
              <a:rPr dirty="0" sz="24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resources</a:t>
            </a:r>
            <a:r>
              <a:rPr dirty="0" sz="24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dirty="0" sz="24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par</a:t>
            </a:r>
            <a:r>
              <a:rPr dirty="0" sz="24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dirty="0" sz="24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other</a:t>
            </a:r>
            <a:r>
              <a:rPr dirty="0" sz="24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international</a:t>
            </a:r>
            <a:r>
              <a:rPr dirty="0" sz="24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languages.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37" name="object 37" descr=""/>
          <p:cNvGrpSpPr/>
          <p:nvPr/>
        </p:nvGrpSpPr>
        <p:grpSpPr>
          <a:xfrm>
            <a:off x="-5333" y="4082034"/>
            <a:ext cx="2790825" cy="2785745"/>
            <a:chOff x="-5333" y="4082034"/>
            <a:chExt cx="2790825" cy="2785745"/>
          </a:xfrm>
        </p:grpSpPr>
        <p:pic>
          <p:nvPicPr>
            <p:cNvPr id="38" name="object 38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3715" y="4101083"/>
              <a:ext cx="2752344" cy="2756916"/>
            </a:xfrm>
            <a:prstGeom prst="rect">
              <a:avLst/>
            </a:prstGeom>
          </p:spPr>
        </p:pic>
        <p:sp>
          <p:nvSpPr>
            <p:cNvPr id="39" name="object 39" descr=""/>
            <p:cNvSpPr/>
            <p:nvPr/>
          </p:nvSpPr>
          <p:spPr>
            <a:xfrm>
              <a:off x="4191" y="4091559"/>
              <a:ext cx="2771775" cy="2766695"/>
            </a:xfrm>
            <a:custGeom>
              <a:avLst/>
              <a:gdLst/>
              <a:ahLst/>
              <a:cxnLst/>
              <a:rect l="l" t="t" r="r" b="b"/>
              <a:pathLst>
                <a:path w="2771775" h="2766695">
                  <a:moveTo>
                    <a:pt x="2771394" y="2766441"/>
                  </a:moveTo>
                  <a:lnTo>
                    <a:pt x="2771394" y="0"/>
                  </a:lnTo>
                  <a:lnTo>
                    <a:pt x="0" y="0"/>
                  </a:lnTo>
                  <a:lnTo>
                    <a:pt x="0" y="2766441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38800" y="6094"/>
            <a:ext cx="6553073" cy="6851905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536691" cy="3268979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3371085"/>
            <a:ext cx="5536692" cy="3486914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5980938" y="258318"/>
            <a:ext cx="4709160" cy="2131060"/>
          </a:xfrm>
          <a:prstGeom prst="rect">
            <a:avLst/>
          </a:prstGeom>
          <a:solidFill>
            <a:srgbClr val="000000">
              <a:alpha val="59999"/>
            </a:srgbClr>
          </a:solidFill>
          <a:ln w="28575">
            <a:solidFill>
              <a:srgbClr val="FFFFFF"/>
            </a:solidFill>
          </a:ln>
        </p:spPr>
        <p:txBody>
          <a:bodyPr wrap="square" lIns="0" tIns="130175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1025"/>
              </a:spcBef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Our</a:t>
            </a:r>
            <a:r>
              <a:rPr dirty="0" sz="24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main</a:t>
            </a:r>
            <a:r>
              <a:rPr dirty="0" sz="24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responsibilities</a:t>
            </a:r>
            <a:r>
              <a:rPr dirty="0" sz="24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included:</a:t>
            </a:r>
            <a:endParaRPr sz="2400">
              <a:latin typeface="Calibri"/>
              <a:cs typeface="Calibri"/>
            </a:endParaRPr>
          </a:p>
          <a:p>
            <a:pPr marL="434340" indent="-342900">
              <a:lnSpc>
                <a:spcPct val="100000"/>
              </a:lnSpc>
              <a:buFont typeface="Arial MT"/>
              <a:buChar char="•"/>
              <a:tabLst>
                <a:tab pos="434340" algn="l"/>
              </a:tabLst>
            </a:pP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literature</a:t>
            </a:r>
            <a:r>
              <a:rPr dirty="0" sz="240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review</a:t>
            </a:r>
            <a:endParaRPr sz="2400">
              <a:latin typeface="Calibri"/>
              <a:cs typeface="Calibri"/>
            </a:endParaRPr>
          </a:p>
          <a:p>
            <a:pPr marL="434340" marR="83185" indent="-342900">
              <a:lnSpc>
                <a:spcPct val="100000"/>
              </a:lnSpc>
              <a:buFont typeface="Arial MT"/>
              <a:buChar char="•"/>
              <a:tabLst>
                <a:tab pos="434340" algn="l"/>
              </a:tabLst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writing</a:t>
            </a:r>
            <a:r>
              <a:rPr dirty="0" sz="2400" spc="1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scripts</a:t>
            </a:r>
            <a:r>
              <a:rPr dirty="0" sz="2400" spc="1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tailored</a:t>
            </a:r>
            <a:r>
              <a:rPr dirty="0" sz="2400" spc="1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2400" spc="1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specific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levels</a:t>
            </a:r>
            <a:r>
              <a:rPr dirty="0" sz="24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4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language</a:t>
            </a:r>
            <a:r>
              <a:rPr dirty="0" sz="24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proficiency</a:t>
            </a:r>
            <a:endParaRPr sz="2400">
              <a:latin typeface="Calibri"/>
              <a:cs typeface="Calibri"/>
            </a:endParaRPr>
          </a:p>
          <a:p>
            <a:pPr marL="434340" indent="-342900">
              <a:lnSpc>
                <a:spcPct val="100000"/>
              </a:lnSpc>
              <a:buFont typeface="Arial MT"/>
              <a:buChar char="•"/>
              <a:tabLst>
                <a:tab pos="434340" algn="l"/>
              </a:tabLst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visual</a:t>
            </a:r>
            <a:r>
              <a:rPr dirty="0" sz="24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design</a:t>
            </a:r>
            <a:r>
              <a:rPr dirty="0" sz="24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4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animation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7233666" y="4709921"/>
            <a:ext cx="4709160" cy="1940560"/>
          </a:xfrm>
          <a:prstGeom prst="rect">
            <a:avLst/>
          </a:prstGeom>
          <a:solidFill>
            <a:srgbClr val="000000">
              <a:alpha val="59999"/>
            </a:srgbClr>
          </a:solidFill>
          <a:ln w="28575">
            <a:solidFill>
              <a:srgbClr val="FFFFFF"/>
            </a:solidFill>
          </a:ln>
        </p:spPr>
        <p:txBody>
          <a:bodyPr wrap="square" lIns="0" tIns="35560" rIns="0" bIns="0" rtlCol="0" vert="horz">
            <a:spAutoFit/>
          </a:bodyPr>
          <a:lstStyle/>
          <a:p>
            <a:pPr algn="just" marL="92075">
              <a:lnSpc>
                <a:spcPct val="100000"/>
              </a:lnSpc>
              <a:spcBef>
                <a:spcPts val="280"/>
              </a:spcBef>
            </a:pP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Additionally,</a:t>
            </a:r>
            <a:r>
              <a:rPr dirty="0" sz="2400" spc="-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we</a:t>
            </a:r>
            <a:r>
              <a:rPr dirty="0" sz="24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were</a:t>
            </a:r>
            <a:r>
              <a:rPr dirty="0" sz="24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involved</a:t>
            </a:r>
            <a:r>
              <a:rPr dirty="0" sz="24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Calibri"/>
                <a:cs typeface="Calibri"/>
              </a:rPr>
              <a:t>in:</a:t>
            </a:r>
            <a:endParaRPr sz="2400">
              <a:latin typeface="Calibri"/>
              <a:cs typeface="Calibri"/>
            </a:endParaRPr>
          </a:p>
          <a:p>
            <a:pPr algn="just" marL="432434" indent="-340360">
              <a:lnSpc>
                <a:spcPct val="100000"/>
              </a:lnSpc>
              <a:buFont typeface="Arial MT"/>
              <a:buChar char="•"/>
              <a:tabLst>
                <a:tab pos="432434" algn="l"/>
              </a:tabLst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voicing</a:t>
            </a:r>
            <a:r>
              <a:rPr dirty="0" sz="24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4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videos</a:t>
            </a:r>
            <a:endParaRPr sz="2400">
              <a:latin typeface="Calibri"/>
              <a:cs typeface="Calibri"/>
            </a:endParaRPr>
          </a:p>
          <a:p>
            <a:pPr algn="just" marL="432434" marR="82550" indent="-340360">
              <a:lnSpc>
                <a:spcPct val="100000"/>
              </a:lnSpc>
              <a:buFont typeface="Arial MT"/>
              <a:buChar char="•"/>
              <a:tabLst>
                <a:tab pos="434975" algn="l"/>
              </a:tabLst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creating</a:t>
            </a:r>
            <a:r>
              <a:rPr dirty="0" sz="2400" spc="1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400" spc="1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conducting</a:t>
            </a:r>
            <a:r>
              <a:rPr dirty="0" sz="2400" spc="1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400" spc="1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survey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dirty="0" sz="2400" spc="555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400" spc="565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effectiveness</a:t>
            </a:r>
            <a:r>
              <a:rPr dirty="0" sz="2400" spc="555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400" spc="56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dirty="0" sz="2400" spc="-25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dirty="0" sz="2400" spc="-25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developed</a:t>
            </a:r>
            <a:r>
              <a:rPr dirty="0" sz="240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educational</a:t>
            </a:r>
            <a:r>
              <a:rPr dirty="0" sz="2400" spc="-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materials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93891" y="0"/>
              <a:ext cx="6198108" cy="3486912"/>
            </a:xfrm>
            <a:prstGeom prst="rect">
              <a:avLst/>
            </a:prstGeom>
          </p:spPr>
        </p:pic>
      </p:grpSp>
      <p:sp>
        <p:nvSpPr>
          <p:cNvPr id="5" name="object 5" descr=""/>
          <p:cNvSpPr txBox="1"/>
          <p:nvPr/>
        </p:nvSpPr>
        <p:spPr>
          <a:xfrm>
            <a:off x="341375" y="1743455"/>
            <a:ext cx="5308600" cy="3566160"/>
          </a:xfrm>
          <a:prstGeom prst="rect">
            <a:avLst/>
          </a:prstGeom>
          <a:solidFill>
            <a:srgbClr val="000000">
              <a:alpha val="29019"/>
            </a:srgbClr>
          </a:solidFill>
        </p:spPr>
        <p:txBody>
          <a:bodyPr wrap="square" lIns="0" tIns="116839" rIns="0" bIns="0" rtlCol="0" vert="horz">
            <a:spAutoFit/>
          </a:bodyPr>
          <a:lstStyle/>
          <a:p>
            <a:pPr algn="just" marL="90805" marR="81280">
              <a:lnSpc>
                <a:spcPct val="100000"/>
              </a:lnSpc>
              <a:spcBef>
                <a:spcPts val="919"/>
              </a:spcBef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Being</a:t>
            </a:r>
            <a:r>
              <a:rPr dirty="0" sz="2400" spc="3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400" spc="3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native</a:t>
            </a:r>
            <a:r>
              <a:rPr dirty="0" sz="2400" spc="3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speaker,</a:t>
            </a:r>
            <a:r>
              <a:rPr dirty="0" sz="2400" spc="2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2400" spc="3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struggled</a:t>
            </a:r>
            <a:r>
              <a:rPr dirty="0" sz="2400" spc="3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Calibri"/>
                <a:cs typeface="Calibri"/>
              </a:rPr>
              <a:t>with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writing</a:t>
            </a:r>
            <a:r>
              <a:rPr dirty="0" sz="24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scripts</a:t>
            </a:r>
            <a:r>
              <a:rPr dirty="0" sz="24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intended</a:t>
            </a:r>
            <a:r>
              <a:rPr dirty="0" sz="24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dirty="0" sz="24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A1-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B2</a:t>
            </a:r>
            <a:r>
              <a:rPr dirty="0" sz="24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users.</a:t>
            </a:r>
            <a:r>
              <a:rPr dirty="0" sz="24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50">
                <a:solidFill>
                  <a:srgbClr val="FFFFFF"/>
                </a:solidFill>
                <a:latin typeface="Calibri"/>
                <a:cs typeface="Calibri"/>
              </a:rPr>
              <a:t>I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couldn’t</a:t>
            </a:r>
            <a:r>
              <a:rPr dirty="0" sz="2400" spc="365">
                <a:solidFill>
                  <a:srgbClr val="FFFFFF"/>
                </a:solidFill>
                <a:latin typeface="Calibri"/>
                <a:cs typeface="Calibri"/>
              </a:rPr>
              <a:t>  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immediately</a:t>
            </a:r>
            <a:r>
              <a:rPr dirty="0" sz="2400" spc="365">
                <a:solidFill>
                  <a:srgbClr val="FFFFFF"/>
                </a:solidFill>
                <a:latin typeface="Calibri"/>
                <a:cs typeface="Calibri"/>
              </a:rPr>
              <a:t>  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notice</a:t>
            </a:r>
            <a:r>
              <a:rPr dirty="0" sz="2400" spc="360">
                <a:solidFill>
                  <a:srgbClr val="FFFFFF"/>
                </a:solidFill>
                <a:latin typeface="Calibri"/>
                <a:cs typeface="Calibri"/>
              </a:rPr>
              <a:t>  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which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grammatical</a:t>
            </a:r>
            <a:r>
              <a:rPr dirty="0" sz="2400" spc="10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structures</a:t>
            </a:r>
            <a:r>
              <a:rPr dirty="0" sz="2400" spc="105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dirty="0" sz="2400" spc="105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words</a:t>
            </a:r>
            <a:r>
              <a:rPr dirty="0" sz="2400" spc="10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dirty="0" sz="2400" spc="-20">
                <a:solidFill>
                  <a:srgbClr val="FFFFFF"/>
                </a:solidFill>
                <a:latin typeface="Calibri"/>
                <a:cs typeface="Calibri"/>
              </a:rPr>
              <a:t>were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too</a:t>
            </a:r>
            <a:r>
              <a:rPr dirty="0" sz="2400" spc="3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complex.</a:t>
            </a:r>
            <a:r>
              <a:rPr dirty="0" sz="2400" spc="3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400" spc="3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task</a:t>
            </a:r>
            <a:r>
              <a:rPr dirty="0" sz="2400" spc="3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was</a:t>
            </a:r>
            <a:r>
              <a:rPr dirty="0" sz="2400" spc="3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even</a:t>
            </a:r>
            <a:r>
              <a:rPr dirty="0" sz="2400" spc="3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harder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due</a:t>
            </a:r>
            <a:r>
              <a:rPr dirty="0" sz="2400" spc="5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2400" spc="45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400" spc="45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fact</a:t>
            </a:r>
            <a:r>
              <a:rPr dirty="0" sz="2400" spc="5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that</a:t>
            </a:r>
            <a:r>
              <a:rPr dirty="0" sz="2400" spc="4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400" spc="5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videos</a:t>
            </a:r>
            <a:r>
              <a:rPr dirty="0" sz="2400" spc="5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2400" spc="5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dirty="0" sz="2400" spc="-25">
                <a:solidFill>
                  <a:srgbClr val="FFFFFF"/>
                </a:solidFill>
                <a:latin typeface="Calibri"/>
                <a:cs typeface="Calibri"/>
              </a:rPr>
              <a:t>was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working</a:t>
            </a:r>
            <a:r>
              <a:rPr dirty="0" sz="2400" spc="8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dirty="0" sz="2400" spc="85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dealt</a:t>
            </a:r>
            <a:r>
              <a:rPr dirty="0" sz="2400" spc="85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dirty="0" sz="2400" spc="85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rather</a:t>
            </a:r>
            <a:r>
              <a:rPr dirty="0" sz="2400" spc="9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complex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topics,</a:t>
            </a:r>
            <a:r>
              <a:rPr dirty="0" sz="2400" spc="1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such</a:t>
            </a:r>
            <a:r>
              <a:rPr dirty="0" sz="2400" spc="1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dirty="0" sz="2400" spc="1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40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concept</a:t>
            </a:r>
            <a:r>
              <a:rPr dirty="0" sz="240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400" spc="1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15-minute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cities</a:t>
            </a:r>
            <a:r>
              <a:rPr dirty="0" sz="24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dirty="0" sz="24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innovations.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93891" y="3392422"/>
            <a:ext cx="6198108" cy="3465577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994653" y="2974085"/>
            <a:ext cx="4685030" cy="419100"/>
          </a:xfrm>
          <a:prstGeom prst="rect"/>
          <a:solidFill>
            <a:srgbClr val="000000">
              <a:alpha val="59999"/>
            </a:srgbClr>
          </a:solidFill>
          <a:ln w="28575">
            <a:solidFill>
              <a:srgbClr val="FFFFFF"/>
            </a:solidFill>
          </a:ln>
        </p:spPr>
        <p:txBody>
          <a:bodyPr wrap="square" lIns="0" tIns="56515" rIns="0" bIns="0" rtlCol="0" vert="horz">
            <a:spAutoFit/>
          </a:bodyPr>
          <a:lstStyle/>
          <a:p>
            <a:pPr marL="149860">
              <a:lnSpc>
                <a:spcPct val="100000"/>
              </a:lnSpc>
              <a:spcBef>
                <a:spcPts val="445"/>
              </a:spcBef>
            </a:pPr>
            <a:r>
              <a:rPr dirty="0" sz="1800" i="1">
                <a:latin typeface="Calibri"/>
                <a:cs typeface="Calibri"/>
              </a:rPr>
              <a:t>A</a:t>
            </a:r>
            <a:r>
              <a:rPr dirty="0" sz="1800" spc="-20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screenshot</a:t>
            </a:r>
            <a:r>
              <a:rPr dirty="0" sz="1800" spc="-15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from</a:t>
            </a:r>
            <a:r>
              <a:rPr dirty="0" sz="1800" spc="-5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“15-minute</a:t>
            </a:r>
            <a:r>
              <a:rPr dirty="0" sz="1800" spc="-15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city:</a:t>
            </a:r>
            <a:r>
              <a:rPr dirty="0" sz="1800" spc="-10" i="1">
                <a:latin typeface="Calibri"/>
                <a:cs typeface="Calibri"/>
              </a:rPr>
              <a:t> Melbourne”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5994653" y="6433565"/>
            <a:ext cx="3485515" cy="419100"/>
          </a:xfrm>
          <a:prstGeom prst="rect">
            <a:avLst/>
          </a:prstGeom>
          <a:solidFill>
            <a:srgbClr val="000000">
              <a:alpha val="59999"/>
            </a:srgbClr>
          </a:solidFill>
          <a:ln w="28575">
            <a:solidFill>
              <a:srgbClr val="FFFFFF"/>
            </a:solidFill>
          </a:ln>
        </p:spPr>
        <p:txBody>
          <a:bodyPr wrap="square" lIns="0" tIns="57150" rIns="0" bIns="0" rtlCol="0" vert="horz">
            <a:spAutoFit/>
          </a:bodyPr>
          <a:lstStyle/>
          <a:p>
            <a:pPr marL="239395">
              <a:lnSpc>
                <a:spcPct val="100000"/>
              </a:lnSpc>
              <a:spcBef>
                <a:spcPts val="450"/>
              </a:spcBef>
            </a:pPr>
            <a:r>
              <a:rPr dirty="0" sz="1800" i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800" spc="-10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FFFFFF"/>
                </a:solidFill>
                <a:latin typeface="Calibri"/>
                <a:cs typeface="Calibri"/>
              </a:rPr>
              <a:t>screenshot</a:t>
            </a:r>
            <a:r>
              <a:rPr dirty="0" sz="1800" spc="-10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dirty="0" sz="1800" spc="5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 i="1">
                <a:solidFill>
                  <a:srgbClr val="FFFFFF"/>
                </a:solidFill>
                <a:latin typeface="Calibri"/>
                <a:cs typeface="Calibri"/>
              </a:rPr>
              <a:t>“Innovations”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626363" y="873252"/>
            <a:ext cx="10939780" cy="1508760"/>
          </a:xfrm>
          <a:custGeom>
            <a:avLst/>
            <a:gdLst/>
            <a:ahLst/>
            <a:cxnLst/>
            <a:rect l="l" t="t" r="r" b="b"/>
            <a:pathLst>
              <a:path w="10939780" h="1508760">
                <a:moveTo>
                  <a:pt x="10939272" y="0"/>
                </a:moveTo>
                <a:lnTo>
                  <a:pt x="0" y="0"/>
                </a:lnTo>
                <a:lnTo>
                  <a:pt x="0" y="1508760"/>
                </a:lnTo>
                <a:lnTo>
                  <a:pt x="10939272" y="1508760"/>
                </a:lnTo>
                <a:lnTo>
                  <a:pt x="10939272" y="0"/>
                </a:lnTo>
                <a:close/>
              </a:path>
            </a:pathLst>
          </a:custGeom>
          <a:solidFill>
            <a:srgbClr val="BD4DD7">
              <a:alpha val="1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4799" y="1046479"/>
            <a:ext cx="10782935" cy="11233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 spc="-25">
                <a:solidFill>
                  <a:srgbClr val="BD4DD7"/>
                </a:solidFill>
              </a:rPr>
              <a:t>However,</a:t>
            </a:r>
            <a:r>
              <a:rPr dirty="0" sz="2400" spc="5">
                <a:solidFill>
                  <a:srgbClr val="BD4DD7"/>
                </a:solidFill>
              </a:rPr>
              <a:t> </a:t>
            </a:r>
            <a:r>
              <a:rPr dirty="0" sz="2400">
                <a:solidFill>
                  <a:srgbClr val="BD4DD7"/>
                </a:solidFill>
              </a:rPr>
              <a:t>thanks</a:t>
            </a:r>
            <a:r>
              <a:rPr dirty="0" sz="2400" spc="5">
                <a:solidFill>
                  <a:srgbClr val="BD4DD7"/>
                </a:solidFill>
              </a:rPr>
              <a:t> </a:t>
            </a:r>
            <a:r>
              <a:rPr dirty="0" sz="2400">
                <a:solidFill>
                  <a:srgbClr val="BD4DD7"/>
                </a:solidFill>
              </a:rPr>
              <a:t>to</a:t>
            </a:r>
            <a:r>
              <a:rPr dirty="0" sz="2400" spc="-5">
                <a:solidFill>
                  <a:srgbClr val="BD4DD7"/>
                </a:solidFill>
              </a:rPr>
              <a:t> </a:t>
            </a:r>
            <a:r>
              <a:rPr dirty="0" sz="2400">
                <a:solidFill>
                  <a:srgbClr val="BD4DD7"/>
                </a:solidFill>
              </a:rPr>
              <a:t>experience</a:t>
            </a:r>
            <a:r>
              <a:rPr dirty="0" sz="2400" spc="15">
                <a:solidFill>
                  <a:srgbClr val="BD4DD7"/>
                </a:solidFill>
              </a:rPr>
              <a:t> </a:t>
            </a:r>
            <a:r>
              <a:rPr dirty="0" sz="2400">
                <a:solidFill>
                  <a:srgbClr val="BD4DD7"/>
                </a:solidFill>
              </a:rPr>
              <a:t>and</a:t>
            </a:r>
            <a:r>
              <a:rPr dirty="0" sz="2400" spc="5">
                <a:solidFill>
                  <a:srgbClr val="BD4DD7"/>
                </a:solidFill>
              </a:rPr>
              <a:t> </a:t>
            </a:r>
            <a:r>
              <a:rPr dirty="0" sz="2400">
                <a:solidFill>
                  <a:srgbClr val="BD4DD7"/>
                </a:solidFill>
              </a:rPr>
              <a:t>my</a:t>
            </a:r>
            <a:r>
              <a:rPr dirty="0" sz="2400" spc="10">
                <a:solidFill>
                  <a:srgbClr val="BD4DD7"/>
                </a:solidFill>
              </a:rPr>
              <a:t> </a:t>
            </a:r>
            <a:r>
              <a:rPr dirty="0" sz="2400" spc="-10">
                <a:solidFill>
                  <a:srgbClr val="BD4DD7"/>
                </a:solidFill>
              </a:rPr>
              <a:t>professor’s</a:t>
            </a:r>
            <a:r>
              <a:rPr dirty="0" sz="2400" spc="5">
                <a:solidFill>
                  <a:srgbClr val="BD4DD7"/>
                </a:solidFill>
              </a:rPr>
              <a:t> </a:t>
            </a:r>
            <a:r>
              <a:rPr dirty="0" sz="2400">
                <a:solidFill>
                  <a:srgbClr val="BD4DD7"/>
                </a:solidFill>
              </a:rPr>
              <a:t>help,</a:t>
            </a:r>
            <a:r>
              <a:rPr dirty="0" sz="2400" spc="5">
                <a:solidFill>
                  <a:srgbClr val="BD4DD7"/>
                </a:solidFill>
              </a:rPr>
              <a:t> </a:t>
            </a:r>
            <a:r>
              <a:rPr dirty="0" sz="2400">
                <a:solidFill>
                  <a:srgbClr val="BD4DD7"/>
                </a:solidFill>
              </a:rPr>
              <a:t>I managed</a:t>
            </a:r>
            <a:r>
              <a:rPr dirty="0" sz="2400" spc="10">
                <a:solidFill>
                  <a:srgbClr val="BD4DD7"/>
                </a:solidFill>
              </a:rPr>
              <a:t> </a:t>
            </a:r>
            <a:r>
              <a:rPr dirty="0" sz="2400">
                <a:solidFill>
                  <a:srgbClr val="BD4DD7"/>
                </a:solidFill>
              </a:rPr>
              <a:t>to</a:t>
            </a:r>
            <a:r>
              <a:rPr dirty="0" sz="2400" spc="-5">
                <a:solidFill>
                  <a:srgbClr val="BD4DD7"/>
                </a:solidFill>
              </a:rPr>
              <a:t> </a:t>
            </a:r>
            <a:r>
              <a:rPr dirty="0" sz="2400">
                <a:solidFill>
                  <a:srgbClr val="BD4DD7"/>
                </a:solidFill>
              </a:rPr>
              <a:t>develop</a:t>
            </a:r>
            <a:r>
              <a:rPr dirty="0" sz="2400" spc="15">
                <a:solidFill>
                  <a:srgbClr val="BD4DD7"/>
                </a:solidFill>
              </a:rPr>
              <a:t> </a:t>
            </a:r>
            <a:r>
              <a:rPr dirty="0" sz="2400">
                <a:solidFill>
                  <a:srgbClr val="BD4DD7"/>
                </a:solidFill>
              </a:rPr>
              <a:t>a</a:t>
            </a:r>
            <a:r>
              <a:rPr dirty="0" sz="2400" spc="5">
                <a:solidFill>
                  <a:srgbClr val="BD4DD7"/>
                </a:solidFill>
              </a:rPr>
              <a:t> </a:t>
            </a:r>
            <a:r>
              <a:rPr dirty="0" sz="2400">
                <a:solidFill>
                  <a:srgbClr val="BD4DD7"/>
                </a:solidFill>
              </a:rPr>
              <a:t>set</a:t>
            </a:r>
            <a:r>
              <a:rPr dirty="0" sz="2400" spc="20">
                <a:solidFill>
                  <a:srgbClr val="BD4DD7"/>
                </a:solidFill>
              </a:rPr>
              <a:t> </a:t>
            </a:r>
            <a:r>
              <a:rPr dirty="0" sz="2400" spc="-25">
                <a:solidFill>
                  <a:srgbClr val="BD4DD7"/>
                </a:solidFill>
              </a:rPr>
              <a:t>of </a:t>
            </a:r>
            <a:r>
              <a:rPr dirty="0" sz="2400">
                <a:solidFill>
                  <a:srgbClr val="BD4DD7"/>
                </a:solidFill>
              </a:rPr>
              <a:t>3</a:t>
            </a:r>
            <a:r>
              <a:rPr dirty="0" sz="2400" spc="215">
                <a:solidFill>
                  <a:srgbClr val="BD4DD7"/>
                </a:solidFill>
              </a:rPr>
              <a:t> </a:t>
            </a:r>
            <a:r>
              <a:rPr dirty="0" sz="2400">
                <a:solidFill>
                  <a:srgbClr val="BD4DD7"/>
                </a:solidFill>
              </a:rPr>
              <a:t>principles</a:t>
            </a:r>
            <a:r>
              <a:rPr dirty="0" sz="2400" spc="185">
                <a:solidFill>
                  <a:srgbClr val="BD4DD7"/>
                </a:solidFill>
              </a:rPr>
              <a:t> </a:t>
            </a:r>
            <a:r>
              <a:rPr dirty="0" sz="2400">
                <a:solidFill>
                  <a:srgbClr val="BD4DD7"/>
                </a:solidFill>
              </a:rPr>
              <a:t>that</a:t>
            </a:r>
            <a:r>
              <a:rPr dirty="0" sz="2400" spc="215">
                <a:solidFill>
                  <a:srgbClr val="BD4DD7"/>
                </a:solidFill>
              </a:rPr>
              <a:t> </a:t>
            </a:r>
            <a:r>
              <a:rPr dirty="0" sz="2400">
                <a:solidFill>
                  <a:srgbClr val="BD4DD7"/>
                </a:solidFill>
              </a:rPr>
              <a:t>helped</a:t>
            </a:r>
            <a:r>
              <a:rPr dirty="0" sz="2400" spc="215">
                <a:solidFill>
                  <a:srgbClr val="BD4DD7"/>
                </a:solidFill>
              </a:rPr>
              <a:t> </a:t>
            </a:r>
            <a:r>
              <a:rPr dirty="0" sz="2400">
                <a:solidFill>
                  <a:srgbClr val="BD4DD7"/>
                </a:solidFill>
              </a:rPr>
              <a:t>me</a:t>
            </a:r>
            <a:r>
              <a:rPr dirty="0" sz="2400" spc="215">
                <a:solidFill>
                  <a:srgbClr val="BD4DD7"/>
                </a:solidFill>
              </a:rPr>
              <a:t> </a:t>
            </a:r>
            <a:r>
              <a:rPr dirty="0" sz="2400">
                <a:solidFill>
                  <a:srgbClr val="BD4DD7"/>
                </a:solidFill>
              </a:rPr>
              <a:t>create</a:t>
            </a:r>
            <a:r>
              <a:rPr dirty="0" sz="2400" spc="215">
                <a:solidFill>
                  <a:srgbClr val="BD4DD7"/>
                </a:solidFill>
              </a:rPr>
              <a:t> </a:t>
            </a:r>
            <a:r>
              <a:rPr dirty="0" sz="2400">
                <a:solidFill>
                  <a:srgbClr val="BD4DD7"/>
                </a:solidFill>
              </a:rPr>
              <a:t>educational</a:t>
            </a:r>
            <a:r>
              <a:rPr dirty="0" sz="2400" spc="204">
                <a:solidFill>
                  <a:srgbClr val="BD4DD7"/>
                </a:solidFill>
              </a:rPr>
              <a:t> </a:t>
            </a:r>
            <a:r>
              <a:rPr dirty="0" sz="2400">
                <a:solidFill>
                  <a:srgbClr val="BD4DD7"/>
                </a:solidFill>
              </a:rPr>
              <a:t>texts</a:t>
            </a:r>
            <a:r>
              <a:rPr dirty="0" sz="2400" spc="210">
                <a:solidFill>
                  <a:srgbClr val="BD4DD7"/>
                </a:solidFill>
              </a:rPr>
              <a:t> </a:t>
            </a:r>
            <a:r>
              <a:rPr dirty="0" sz="2400">
                <a:solidFill>
                  <a:srgbClr val="BD4DD7"/>
                </a:solidFill>
              </a:rPr>
              <a:t>that</a:t>
            </a:r>
            <a:r>
              <a:rPr dirty="0" sz="2400" spc="210">
                <a:solidFill>
                  <a:srgbClr val="BD4DD7"/>
                </a:solidFill>
              </a:rPr>
              <a:t> </a:t>
            </a:r>
            <a:r>
              <a:rPr dirty="0" sz="2400">
                <a:solidFill>
                  <a:srgbClr val="BD4DD7"/>
                </a:solidFill>
              </a:rPr>
              <a:t>met</a:t>
            </a:r>
            <a:r>
              <a:rPr dirty="0" sz="2400" spc="215">
                <a:solidFill>
                  <a:srgbClr val="BD4DD7"/>
                </a:solidFill>
              </a:rPr>
              <a:t> </a:t>
            </a:r>
            <a:r>
              <a:rPr dirty="0" sz="2400">
                <a:solidFill>
                  <a:srgbClr val="BD4DD7"/>
                </a:solidFill>
              </a:rPr>
              <a:t>the</a:t>
            </a:r>
            <a:r>
              <a:rPr dirty="0" sz="2400" spc="215">
                <a:solidFill>
                  <a:srgbClr val="BD4DD7"/>
                </a:solidFill>
              </a:rPr>
              <a:t> </a:t>
            </a:r>
            <a:r>
              <a:rPr dirty="0" sz="2400">
                <a:solidFill>
                  <a:srgbClr val="BD4DD7"/>
                </a:solidFill>
              </a:rPr>
              <a:t>needs</a:t>
            </a:r>
            <a:r>
              <a:rPr dirty="0" sz="2400" spc="225">
                <a:solidFill>
                  <a:srgbClr val="BD4DD7"/>
                </a:solidFill>
              </a:rPr>
              <a:t> </a:t>
            </a:r>
            <a:r>
              <a:rPr dirty="0" sz="2400">
                <a:solidFill>
                  <a:srgbClr val="BD4DD7"/>
                </a:solidFill>
              </a:rPr>
              <a:t>of</a:t>
            </a:r>
            <a:r>
              <a:rPr dirty="0" sz="2400" spc="215">
                <a:solidFill>
                  <a:srgbClr val="BD4DD7"/>
                </a:solidFill>
              </a:rPr>
              <a:t> </a:t>
            </a:r>
            <a:r>
              <a:rPr dirty="0" sz="2400" spc="-10">
                <a:solidFill>
                  <a:srgbClr val="BD4DD7"/>
                </a:solidFill>
              </a:rPr>
              <a:t>students </a:t>
            </a:r>
            <a:r>
              <a:rPr dirty="0" sz="2400">
                <a:solidFill>
                  <a:srgbClr val="BD4DD7"/>
                </a:solidFill>
              </a:rPr>
              <a:t>with</a:t>
            </a:r>
            <a:r>
              <a:rPr dirty="0" sz="2400" spc="-70">
                <a:solidFill>
                  <a:srgbClr val="BD4DD7"/>
                </a:solidFill>
              </a:rPr>
              <a:t> </a:t>
            </a:r>
            <a:r>
              <a:rPr dirty="0" sz="2400" spc="-20">
                <a:solidFill>
                  <a:srgbClr val="BD4DD7"/>
                </a:solidFill>
              </a:rPr>
              <a:t>different</a:t>
            </a:r>
            <a:r>
              <a:rPr dirty="0" sz="2400" spc="-40">
                <a:solidFill>
                  <a:srgbClr val="BD4DD7"/>
                </a:solidFill>
              </a:rPr>
              <a:t> </a:t>
            </a:r>
            <a:r>
              <a:rPr dirty="0" sz="2400">
                <a:solidFill>
                  <a:srgbClr val="BD4DD7"/>
                </a:solidFill>
              </a:rPr>
              <a:t>proficiency</a:t>
            </a:r>
            <a:r>
              <a:rPr dirty="0" sz="2400" spc="-80">
                <a:solidFill>
                  <a:srgbClr val="BD4DD7"/>
                </a:solidFill>
              </a:rPr>
              <a:t> </a:t>
            </a:r>
            <a:r>
              <a:rPr dirty="0" sz="2400" spc="-10">
                <a:solidFill>
                  <a:srgbClr val="BD4DD7"/>
                </a:solidFill>
              </a:rPr>
              <a:t>levels:</a:t>
            </a:r>
            <a:endParaRPr sz="2400"/>
          </a:p>
        </p:txBody>
      </p:sp>
      <p:grpSp>
        <p:nvGrpSpPr>
          <p:cNvPr id="4" name="object 4" descr=""/>
          <p:cNvGrpSpPr/>
          <p:nvPr/>
        </p:nvGrpSpPr>
        <p:grpSpPr>
          <a:xfrm>
            <a:off x="4214748" y="4066540"/>
            <a:ext cx="7019925" cy="261620"/>
            <a:chOff x="4214748" y="4066540"/>
            <a:chExt cx="7019925" cy="26162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14748" y="4078478"/>
              <a:ext cx="120396" cy="195453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74133" y="4066540"/>
              <a:ext cx="6860159" cy="261620"/>
            </a:xfrm>
            <a:prstGeom prst="rect">
              <a:avLst/>
            </a:prstGeom>
          </p:spPr>
        </p:pic>
      </p:grp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13193" y="5009134"/>
            <a:ext cx="1785905" cy="209931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97904" y="5007990"/>
            <a:ext cx="4359148" cy="262508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223765" y="3124200"/>
            <a:ext cx="1715389" cy="261620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034151" y="3124835"/>
            <a:ext cx="1745233" cy="209423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884032" y="3124835"/>
            <a:ext cx="661798" cy="209423"/>
          </a:xfrm>
          <a:prstGeom prst="rect">
            <a:avLst/>
          </a:prstGeom>
        </p:spPr>
      </p:pic>
      <p:grpSp>
        <p:nvGrpSpPr>
          <p:cNvPr id="12" name="object 12" descr=""/>
          <p:cNvGrpSpPr/>
          <p:nvPr/>
        </p:nvGrpSpPr>
        <p:grpSpPr>
          <a:xfrm>
            <a:off x="3557206" y="2822638"/>
            <a:ext cx="434340" cy="2709545"/>
            <a:chOff x="3557206" y="2822638"/>
            <a:chExt cx="434340" cy="2709545"/>
          </a:xfrm>
        </p:grpSpPr>
        <p:pic>
          <p:nvPicPr>
            <p:cNvPr id="13" name="object 1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71494" y="2836926"/>
              <a:ext cx="405384" cy="2680716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3571494" y="2836926"/>
              <a:ext cx="405765" cy="2680970"/>
            </a:xfrm>
            <a:custGeom>
              <a:avLst/>
              <a:gdLst/>
              <a:ahLst/>
              <a:cxnLst/>
              <a:rect l="l" t="t" r="r" b="b"/>
              <a:pathLst>
                <a:path w="405764" h="2680970">
                  <a:moveTo>
                    <a:pt x="0" y="2680716"/>
                  </a:moveTo>
                  <a:lnTo>
                    <a:pt x="405384" y="2680716"/>
                  </a:lnTo>
                  <a:lnTo>
                    <a:pt x="405384" y="0"/>
                  </a:lnTo>
                  <a:lnTo>
                    <a:pt x="0" y="0"/>
                  </a:lnTo>
                  <a:lnTo>
                    <a:pt x="0" y="2680716"/>
                  </a:lnTo>
                  <a:close/>
                </a:path>
              </a:pathLst>
            </a:custGeom>
            <a:ln w="2857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78379" y="925067"/>
              <a:ext cx="9413748" cy="5295900"/>
            </a:xfrm>
            <a:prstGeom prst="rect">
              <a:avLst/>
            </a:prstGeom>
          </p:spPr>
        </p:pic>
      </p:grpSp>
      <p:sp>
        <p:nvSpPr>
          <p:cNvPr id="5" name="object 5" descr=""/>
          <p:cNvSpPr txBox="1"/>
          <p:nvPr/>
        </p:nvSpPr>
        <p:spPr>
          <a:xfrm>
            <a:off x="436626" y="5193601"/>
            <a:ext cx="6326505" cy="1322070"/>
          </a:xfrm>
          <a:prstGeom prst="rect">
            <a:avLst/>
          </a:prstGeom>
          <a:solidFill>
            <a:srgbClr val="000000">
              <a:alpha val="59999"/>
            </a:srgbClr>
          </a:solidFill>
        </p:spPr>
        <p:txBody>
          <a:bodyPr wrap="square" lIns="0" tIns="85725" rIns="0" bIns="0" rtlCol="0" vert="horz">
            <a:spAutoFit/>
          </a:bodyPr>
          <a:lstStyle/>
          <a:p>
            <a:pPr algn="just" marL="90170" marR="83185">
              <a:lnSpc>
                <a:spcPct val="100000"/>
              </a:lnSpc>
              <a:spcBef>
                <a:spcPts val="675"/>
              </a:spcBef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24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Ukrainian</a:t>
            </a:r>
            <a:r>
              <a:rPr dirty="0" sz="24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4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word</a:t>
            </a:r>
            <a:r>
              <a:rPr dirty="0" sz="24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order</a:t>
            </a:r>
            <a:r>
              <a:rPr dirty="0" sz="24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dirty="0" sz="24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free,</a:t>
            </a:r>
            <a:r>
              <a:rPr dirty="0" sz="24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so</a:t>
            </a:r>
            <a:r>
              <a:rPr dirty="0" sz="24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24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had</a:t>
            </a:r>
            <a:r>
              <a:rPr dirty="0" sz="24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never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thought</a:t>
            </a:r>
            <a:r>
              <a:rPr dirty="0" sz="24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about</a:t>
            </a:r>
            <a:r>
              <a:rPr dirty="0" sz="24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4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important</a:t>
            </a:r>
            <a:r>
              <a:rPr dirty="0" sz="24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role</a:t>
            </a:r>
            <a:r>
              <a:rPr dirty="0" sz="24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it</a:t>
            </a:r>
            <a:r>
              <a:rPr dirty="0" sz="24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could</a:t>
            </a:r>
            <a:r>
              <a:rPr dirty="0" sz="24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play</a:t>
            </a:r>
            <a:r>
              <a:rPr dirty="0" sz="24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dirty="0" sz="2400" spc="-20">
                <a:solidFill>
                  <a:srgbClr val="FFFFFF"/>
                </a:solidFill>
                <a:latin typeface="Calibri"/>
                <a:cs typeface="Calibri"/>
              </a:rPr>
              <a:t>non-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native</a:t>
            </a:r>
            <a:r>
              <a:rPr dirty="0" sz="24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speakers</a:t>
            </a:r>
            <a:r>
              <a:rPr dirty="0" sz="24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while</a:t>
            </a:r>
            <a:r>
              <a:rPr dirty="0" sz="24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perceiving</a:t>
            </a:r>
            <a:r>
              <a:rPr dirty="0" sz="24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speech.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436626" y="4514850"/>
            <a:ext cx="6326505" cy="664845"/>
          </a:xfrm>
          <a:prstGeom prst="rect">
            <a:avLst/>
          </a:prstGeom>
          <a:solidFill>
            <a:srgbClr val="000000">
              <a:alpha val="59999"/>
            </a:srgbClr>
          </a:solidFill>
          <a:ln w="28575">
            <a:solidFill>
              <a:srgbClr val="FFFFFF"/>
            </a:solidFill>
          </a:ln>
        </p:spPr>
        <p:txBody>
          <a:bodyPr wrap="square" lIns="0" tIns="129540" rIns="0" bIns="0" rtlCol="0" vert="horz">
            <a:spAutoFit/>
          </a:bodyPr>
          <a:lstStyle/>
          <a:p>
            <a:pPr marL="962025">
              <a:lnSpc>
                <a:spcPct val="100000"/>
              </a:lnSpc>
              <a:spcBef>
                <a:spcPts val="1020"/>
              </a:spcBef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1.</a:t>
            </a:r>
            <a:r>
              <a:rPr dirty="0" sz="24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Adhering</a:t>
            </a:r>
            <a:r>
              <a:rPr dirty="0" sz="24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24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4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certain</a:t>
            </a:r>
            <a:r>
              <a:rPr dirty="0" sz="24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word</a:t>
            </a:r>
            <a:r>
              <a:rPr dirty="0" sz="24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order.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422338" y="542734"/>
            <a:ext cx="3358515" cy="693420"/>
            <a:chOff x="422338" y="542734"/>
            <a:chExt cx="3358515" cy="693420"/>
          </a:xfrm>
        </p:grpSpPr>
        <p:sp>
          <p:nvSpPr>
            <p:cNvPr id="8" name="object 8" descr=""/>
            <p:cNvSpPr/>
            <p:nvPr/>
          </p:nvSpPr>
          <p:spPr>
            <a:xfrm>
              <a:off x="436626" y="557022"/>
              <a:ext cx="3329940" cy="664845"/>
            </a:xfrm>
            <a:custGeom>
              <a:avLst/>
              <a:gdLst/>
              <a:ahLst/>
              <a:cxnLst/>
              <a:rect l="l" t="t" r="r" b="b"/>
              <a:pathLst>
                <a:path w="3329940" h="664844">
                  <a:moveTo>
                    <a:pt x="3329940" y="0"/>
                  </a:moveTo>
                  <a:lnTo>
                    <a:pt x="0" y="0"/>
                  </a:lnTo>
                  <a:lnTo>
                    <a:pt x="0" y="664463"/>
                  </a:lnTo>
                  <a:lnTo>
                    <a:pt x="3329940" y="664463"/>
                  </a:lnTo>
                  <a:lnTo>
                    <a:pt x="3329940" y="0"/>
                  </a:lnTo>
                  <a:close/>
                </a:path>
              </a:pathLst>
            </a:custGeom>
            <a:solidFill>
              <a:srgbClr val="FDB40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436626" y="557022"/>
              <a:ext cx="3329940" cy="664845"/>
            </a:xfrm>
            <a:custGeom>
              <a:avLst/>
              <a:gdLst/>
              <a:ahLst/>
              <a:cxnLst/>
              <a:rect l="l" t="t" r="r" b="b"/>
              <a:pathLst>
                <a:path w="3329940" h="664844">
                  <a:moveTo>
                    <a:pt x="0" y="664463"/>
                  </a:moveTo>
                  <a:lnTo>
                    <a:pt x="3329940" y="664463"/>
                  </a:lnTo>
                  <a:lnTo>
                    <a:pt x="3329940" y="0"/>
                  </a:lnTo>
                  <a:lnTo>
                    <a:pt x="0" y="0"/>
                  </a:lnTo>
                  <a:lnTo>
                    <a:pt x="0" y="664463"/>
                  </a:lnTo>
                  <a:close/>
                </a:path>
              </a:pathLst>
            </a:custGeom>
            <a:ln w="28574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450913" y="606044"/>
            <a:ext cx="3301365" cy="5137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35255">
              <a:lnSpc>
                <a:spcPct val="100000"/>
              </a:lnSpc>
              <a:spcBef>
                <a:spcPts val="105"/>
              </a:spcBef>
            </a:pPr>
            <a:r>
              <a:rPr dirty="0" sz="3200">
                <a:latin typeface="Calibri"/>
                <a:cs typeface="Calibri"/>
              </a:rPr>
              <a:t>adverbial</a:t>
            </a:r>
            <a:r>
              <a:rPr dirty="0" sz="3200" spc="-160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modifier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2093214" y="343090"/>
            <a:ext cx="5040630" cy="1442720"/>
            <a:chOff x="2093214" y="343090"/>
            <a:chExt cx="5040630" cy="1442720"/>
          </a:xfrm>
        </p:grpSpPr>
        <p:sp>
          <p:nvSpPr>
            <p:cNvPr id="12" name="object 12" descr=""/>
            <p:cNvSpPr/>
            <p:nvPr/>
          </p:nvSpPr>
          <p:spPr>
            <a:xfrm>
              <a:off x="2093214" y="1204086"/>
              <a:ext cx="1256665" cy="581660"/>
            </a:xfrm>
            <a:custGeom>
              <a:avLst/>
              <a:gdLst/>
              <a:ahLst/>
              <a:cxnLst/>
              <a:rect l="l" t="t" r="r" b="b"/>
              <a:pathLst>
                <a:path w="1256664" h="581660">
                  <a:moveTo>
                    <a:pt x="1149604" y="536314"/>
                  </a:moveTo>
                  <a:lnTo>
                    <a:pt x="1088136" y="543560"/>
                  </a:lnTo>
                  <a:lnTo>
                    <a:pt x="1071499" y="564641"/>
                  </a:lnTo>
                  <a:lnTo>
                    <a:pt x="1073864" y="571869"/>
                  </a:lnTo>
                  <a:lnTo>
                    <a:pt x="1078611" y="577405"/>
                  </a:lnTo>
                  <a:lnTo>
                    <a:pt x="1085072" y="580751"/>
                  </a:lnTo>
                  <a:lnTo>
                    <a:pt x="1092581" y="581405"/>
                  </a:lnTo>
                  <a:lnTo>
                    <a:pt x="1234964" y="564641"/>
                  </a:lnTo>
                  <a:lnTo>
                    <a:pt x="1214538" y="564641"/>
                  </a:lnTo>
                  <a:lnTo>
                    <a:pt x="1149604" y="536314"/>
                  </a:lnTo>
                  <a:close/>
                </a:path>
                <a:path w="1256664" h="581660">
                  <a:moveTo>
                    <a:pt x="1187188" y="531884"/>
                  </a:moveTo>
                  <a:lnTo>
                    <a:pt x="1149604" y="536314"/>
                  </a:lnTo>
                  <a:lnTo>
                    <a:pt x="1214538" y="564641"/>
                  </a:lnTo>
                  <a:lnTo>
                    <a:pt x="1214191" y="564641"/>
                  </a:lnTo>
                  <a:lnTo>
                    <a:pt x="1216962" y="558291"/>
                  </a:lnTo>
                  <a:lnTo>
                    <a:pt x="1206500" y="558291"/>
                  </a:lnTo>
                  <a:lnTo>
                    <a:pt x="1187188" y="531884"/>
                  </a:lnTo>
                  <a:close/>
                </a:path>
                <a:path w="1256664" h="581660">
                  <a:moveTo>
                    <a:pt x="1146651" y="421386"/>
                  </a:moveTo>
                  <a:lnTo>
                    <a:pt x="1139340" y="421647"/>
                  </a:lnTo>
                  <a:lnTo>
                    <a:pt x="1132459" y="424814"/>
                  </a:lnTo>
                  <a:lnTo>
                    <a:pt x="1127359" y="430410"/>
                  </a:lnTo>
                  <a:lnTo>
                    <a:pt x="1124902" y="437292"/>
                  </a:lnTo>
                  <a:lnTo>
                    <a:pt x="1125208" y="444603"/>
                  </a:lnTo>
                  <a:lnTo>
                    <a:pt x="1128395" y="451485"/>
                  </a:lnTo>
                  <a:lnTo>
                    <a:pt x="1164916" y="501427"/>
                  </a:lnTo>
                  <a:lnTo>
                    <a:pt x="1229487" y="529589"/>
                  </a:lnTo>
                  <a:lnTo>
                    <a:pt x="1214191" y="564641"/>
                  </a:lnTo>
                  <a:lnTo>
                    <a:pt x="1234964" y="564641"/>
                  </a:lnTo>
                  <a:lnTo>
                    <a:pt x="1256538" y="562101"/>
                  </a:lnTo>
                  <a:lnTo>
                    <a:pt x="1159128" y="429005"/>
                  </a:lnTo>
                  <a:lnTo>
                    <a:pt x="1153533" y="423886"/>
                  </a:lnTo>
                  <a:lnTo>
                    <a:pt x="1146651" y="421386"/>
                  </a:lnTo>
                  <a:close/>
                </a:path>
                <a:path w="1256664" h="581660">
                  <a:moveTo>
                    <a:pt x="1219581" y="528065"/>
                  </a:moveTo>
                  <a:lnTo>
                    <a:pt x="1187188" y="531884"/>
                  </a:lnTo>
                  <a:lnTo>
                    <a:pt x="1206500" y="558291"/>
                  </a:lnTo>
                  <a:lnTo>
                    <a:pt x="1219581" y="528065"/>
                  </a:lnTo>
                  <a:close/>
                </a:path>
                <a:path w="1256664" h="581660">
                  <a:moveTo>
                    <a:pt x="1225992" y="528065"/>
                  </a:moveTo>
                  <a:lnTo>
                    <a:pt x="1219581" y="528065"/>
                  </a:lnTo>
                  <a:lnTo>
                    <a:pt x="1206500" y="558291"/>
                  </a:lnTo>
                  <a:lnTo>
                    <a:pt x="1216962" y="558291"/>
                  </a:lnTo>
                  <a:lnTo>
                    <a:pt x="1229487" y="529589"/>
                  </a:lnTo>
                  <a:lnTo>
                    <a:pt x="1225992" y="528065"/>
                  </a:lnTo>
                  <a:close/>
                </a:path>
                <a:path w="1256664" h="581660">
                  <a:moveTo>
                    <a:pt x="15240" y="0"/>
                  </a:moveTo>
                  <a:lnTo>
                    <a:pt x="0" y="34798"/>
                  </a:lnTo>
                  <a:lnTo>
                    <a:pt x="1149604" y="536314"/>
                  </a:lnTo>
                  <a:lnTo>
                    <a:pt x="1187188" y="531884"/>
                  </a:lnTo>
                  <a:lnTo>
                    <a:pt x="1164916" y="501427"/>
                  </a:lnTo>
                  <a:lnTo>
                    <a:pt x="15240" y="0"/>
                  </a:lnTo>
                  <a:close/>
                </a:path>
                <a:path w="1256664" h="581660">
                  <a:moveTo>
                    <a:pt x="1164916" y="501427"/>
                  </a:moveTo>
                  <a:lnTo>
                    <a:pt x="1187188" y="531884"/>
                  </a:lnTo>
                  <a:lnTo>
                    <a:pt x="1219581" y="528065"/>
                  </a:lnTo>
                  <a:lnTo>
                    <a:pt x="1225992" y="528065"/>
                  </a:lnTo>
                  <a:lnTo>
                    <a:pt x="1164916" y="501427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5354573" y="357377"/>
              <a:ext cx="1765300" cy="662940"/>
            </a:xfrm>
            <a:custGeom>
              <a:avLst/>
              <a:gdLst/>
              <a:ahLst/>
              <a:cxnLst/>
              <a:rect l="l" t="t" r="r" b="b"/>
              <a:pathLst>
                <a:path w="1765300" h="662940">
                  <a:moveTo>
                    <a:pt x="1764792" y="0"/>
                  </a:moveTo>
                  <a:lnTo>
                    <a:pt x="0" y="0"/>
                  </a:lnTo>
                  <a:lnTo>
                    <a:pt x="0" y="662939"/>
                  </a:lnTo>
                  <a:lnTo>
                    <a:pt x="1764792" y="662939"/>
                  </a:lnTo>
                  <a:lnTo>
                    <a:pt x="1764792" y="0"/>
                  </a:lnTo>
                  <a:close/>
                </a:path>
              </a:pathLst>
            </a:custGeom>
            <a:solidFill>
              <a:srgbClr val="FDB40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5354573" y="357377"/>
              <a:ext cx="1765300" cy="662940"/>
            </a:xfrm>
            <a:custGeom>
              <a:avLst/>
              <a:gdLst/>
              <a:ahLst/>
              <a:cxnLst/>
              <a:rect l="l" t="t" r="r" b="b"/>
              <a:pathLst>
                <a:path w="1765300" h="662940">
                  <a:moveTo>
                    <a:pt x="0" y="662939"/>
                  </a:moveTo>
                  <a:lnTo>
                    <a:pt x="1764792" y="662939"/>
                  </a:lnTo>
                  <a:lnTo>
                    <a:pt x="1764792" y="0"/>
                  </a:lnTo>
                  <a:lnTo>
                    <a:pt x="0" y="0"/>
                  </a:lnTo>
                  <a:lnTo>
                    <a:pt x="0" y="662939"/>
                  </a:lnTo>
                  <a:close/>
                </a:path>
              </a:pathLst>
            </a:custGeom>
            <a:ln w="28574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5368861" y="405764"/>
            <a:ext cx="1736725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271145">
              <a:lnSpc>
                <a:spcPct val="100000"/>
              </a:lnSpc>
              <a:spcBef>
                <a:spcPts val="105"/>
              </a:spcBef>
            </a:pPr>
            <a:r>
              <a:rPr dirty="0" sz="3200" spc="-10">
                <a:solidFill>
                  <a:srgbClr val="000000"/>
                </a:solidFill>
              </a:rPr>
              <a:t>subject</a:t>
            </a:r>
            <a:endParaRPr sz="3200"/>
          </a:p>
        </p:txBody>
      </p:sp>
      <p:grpSp>
        <p:nvGrpSpPr>
          <p:cNvPr id="16" name="object 16" descr=""/>
          <p:cNvGrpSpPr/>
          <p:nvPr/>
        </p:nvGrpSpPr>
        <p:grpSpPr>
          <a:xfrm>
            <a:off x="5943727" y="358330"/>
            <a:ext cx="4498975" cy="1231900"/>
            <a:chOff x="5943727" y="358330"/>
            <a:chExt cx="4498975" cy="1231900"/>
          </a:xfrm>
        </p:grpSpPr>
        <p:sp>
          <p:nvSpPr>
            <p:cNvPr id="17" name="object 17" descr=""/>
            <p:cNvSpPr/>
            <p:nvPr/>
          </p:nvSpPr>
          <p:spPr>
            <a:xfrm>
              <a:off x="5943727" y="1011809"/>
              <a:ext cx="310515" cy="577850"/>
            </a:xfrm>
            <a:custGeom>
              <a:avLst/>
              <a:gdLst/>
              <a:ahLst/>
              <a:cxnLst/>
              <a:rect l="l" t="t" r="r" b="b"/>
              <a:pathLst>
                <a:path w="310514" h="577850">
                  <a:moveTo>
                    <a:pt x="17780" y="392938"/>
                  </a:moveTo>
                  <a:lnTo>
                    <a:pt x="10465" y="394898"/>
                  </a:lnTo>
                  <a:lnTo>
                    <a:pt x="4699" y="399383"/>
                  </a:lnTo>
                  <a:lnTo>
                    <a:pt x="1027" y="405725"/>
                  </a:lnTo>
                  <a:lnTo>
                    <a:pt x="0" y="413257"/>
                  </a:lnTo>
                  <a:lnTo>
                    <a:pt x="11302" y="577850"/>
                  </a:lnTo>
                  <a:lnTo>
                    <a:pt x="50004" y="552323"/>
                  </a:lnTo>
                  <a:lnTo>
                    <a:pt x="45085" y="552323"/>
                  </a:lnTo>
                  <a:lnTo>
                    <a:pt x="10922" y="535431"/>
                  </a:lnTo>
                  <a:lnTo>
                    <a:pt x="42247" y="472211"/>
                  </a:lnTo>
                  <a:lnTo>
                    <a:pt x="38100" y="410590"/>
                  </a:lnTo>
                  <a:lnTo>
                    <a:pt x="36068" y="403278"/>
                  </a:lnTo>
                  <a:lnTo>
                    <a:pt x="31559" y="397525"/>
                  </a:lnTo>
                  <a:lnTo>
                    <a:pt x="25241" y="393892"/>
                  </a:lnTo>
                  <a:lnTo>
                    <a:pt x="17780" y="392938"/>
                  </a:lnTo>
                  <a:close/>
                </a:path>
                <a:path w="310514" h="577850">
                  <a:moveTo>
                    <a:pt x="42247" y="472211"/>
                  </a:moveTo>
                  <a:lnTo>
                    <a:pt x="10922" y="535431"/>
                  </a:lnTo>
                  <a:lnTo>
                    <a:pt x="45085" y="552323"/>
                  </a:lnTo>
                  <a:lnTo>
                    <a:pt x="49866" y="542670"/>
                  </a:lnTo>
                  <a:lnTo>
                    <a:pt x="46989" y="542670"/>
                  </a:lnTo>
                  <a:lnTo>
                    <a:pt x="17525" y="528065"/>
                  </a:lnTo>
                  <a:lnTo>
                    <a:pt x="44795" y="510074"/>
                  </a:lnTo>
                  <a:lnTo>
                    <a:pt x="42247" y="472211"/>
                  </a:lnTo>
                  <a:close/>
                </a:path>
                <a:path w="310514" h="577850">
                  <a:moveTo>
                    <a:pt x="142319" y="452469"/>
                  </a:moveTo>
                  <a:lnTo>
                    <a:pt x="134789" y="452469"/>
                  </a:lnTo>
                  <a:lnTo>
                    <a:pt x="127853" y="455275"/>
                  </a:lnTo>
                  <a:lnTo>
                    <a:pt x="76315" y="489278"/>
                  </a:lnTo>
                  <a:lnTo>
                    <a:pt x="45085" y="552323"/>
                  </a:lnTo>
                  <a:lnTo>
                    <a:pt x="50004" y="552323"/>
                  </a:lnTo>
                  <a:lnTo>
                    <a:pt x="148971" y="487044"/>
                  </a:lnTo>
                  <a:lnTo>
                    <a:pt x="154342" y="481685"/>
                  </a:lnTo>
                  <a:lnTo>
                    <a:pt x="157178" y="474932"/>
                  </a:lnTo>
                  <a:lnTo>
                    <a:pt x="157275" y="467631"/>
                  </a:lnTo>
                  <a:lnTo>
                    <a:pt x="154432" y="460628"/>
                  </a:lnTo>
                  <a:lnTo>
                    <a:pt x="149072" y="455275"/>
                  </a:lnTo>
                  <a:lnTo>
                    <a:pt x="142319" y="452469"/>
                  </a:lnTo>
                  <a:close/>
                </a:path>
                <a:path w="310514" h="577850">
                  <a:moveTo>
                    <a:pt x="44795" y="510074"/>
                  </a:moveTo>
                  <a:lnTo>
                    <a:pt x="17525" y="528065"/>
                  </a:lnTo>
                  <a:lnTo>
                    <a:pt x="46989" y="542670"/>
                  </a:lnTo>
                  <a:lnTo>
                    <a:pt x="44795" y="510074"/>
                  </a:lnTo>
                  <a:close/>
                </a:path>
                <a:path w="310514" h="577850">
                  <a:moveTo>
                    <a:pt x="76315" y="489278"/>
                  </a:moveTo>
                  <a:lnTo>
                    <a:pt x="44795" y="510074"/>
                  </a:lnTo>
                  <a:lnTo>
                    <a:pt x="46989" y="542670"/>
                  </a:lnTo>
                  <a:lnTo>
                    <a:pt x="49866" y="542670"/>
                  </a:lnTo>
                  <a:lnTo>
                    <a:pt x="76315" y="489278"/>
                  </a:lnTo>
                  <a:close/>
                </a:path>
                <a:path w="310514" h="577850">
                  <a:moveTo>
                    <a:pt x="276225" y="0"/>
                  </a:moveTo>
                  <a:lnTo>
                    <a:pt x="42247" y="472211"/>
                  </a:lnTo>
                  <a:lnTo>
                    <a:pt x="44795" y="510074"/>
                  </a:lnTo>
                  <a:lnTo>
                    <a:pt x="76315" y="489278"/>
                  </a:lnTo>
                  <a:lnTo>
                    <a:pt x="310261" y="17017"/>
                  </a:lnTo>
                  <a:lnTo>
                    <a:pt x="276225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7718298" y="372618"/>
              <a:ext cx="2710180" cy="662940"/>
            </a:xfrm>
            <a:custGeom>
              <a:avLst/>
              <a:gdLst/>
              <a:ahLst/>
              <a:cxnLst/>
              <a:rect l="l" t="t" r="r" b="b"/>
              <a:pathLst>
                <a:path w="2710179" h="662940">
                  <a:moveTo>
                    <a:pt x="2709672" y="0"/>
                  </a:moveTo>
                  <a:lnTo>
                    <a:pt x="0" y="0"/>
                  </a:lnTo>
                  <a:lnTo>
                    <a:pt x="0" y="662939"/>
                  </a:lnTo>
                  <a:lnTo>
                    <a:pt x="2709672" y="662939"/>
                  </a:lnTo>
                  <a:lnTo>
                    <a:pt x="2709672" y="0"/>
                  </a:lnTo>
                  <a:close/>
                </a:path>
              </a:pathLst>
            </a:custGeom>
            <a:solidFill>
              <a:srgbClr val="FDB40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7718298" y="372618"/>
              <a:ext cx="2710180" cy="662940"/>
            </a:xfrm>
            <a:custGeom>
              <a:avLst/>
              <a:gdLst/>
              <a:ahLst/>
              <a:cxnLst/>
              <a:rect l="l" t="t" r="r" b="b"/>
              <a:pathLst>
                <a:path w="2710179" h="662940">
                  <a:moveTo>
                    <a:pt x="0" y="662939"/>
                  </a:moveTo>
                  <a:lnTo>
                    <a:pt x="2709672" y="662939"/>
                  </a:lnTo>
                  <a:lnTo>
                    <a:pt x="2709672" y="0"/>
                  </a:lnTo>
                  <a:lnTo>
                    <a:pt x="0" y="0"/>
                  </a:lnTo>
                  <a:lnTo>
                    <a:pt x="0" y="662939"/>
                  </a:lnTo>
                  <a:close/>
                </a:path>
              </a:pathLst>
            </a:custGeom>
            <a:ln w="28575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 descr=""/>
          <p:cNvSpPr txBox="1"/>
          <p:nvPr/>
        </p:nvSpPr>
        <p:spPr>
          <a:xfrm>
            <a:off x="7732585" y="421005"/>
            <a:ext cx="2681605" cy="5137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562610">
              <a:lnSpc>
                <a:spcPct val="100000"/>
              </a:lnSpc>
              <a:spcBef>
                <a:spcPts val="105"/>
              </a:spcBef>
            </a:pPr>
            <a:r>
              <a:rPr dirty="0" sz="3200" spc="-10">
                <a:latin typeface="Calibri"/>
                <a:cs typeface="Calibri"/>
              </a:rPr>
              <a:t>predicate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1" name="object 21" descr=""/>
          <p:cNvSpPr/>
          <p:nvPr/>
        </p:nvSpPr>
        <p:spPr>
          <a:xfrm>
            <a:off x="8985345" y="1035430"/>
            <a:ext cx="171450" cy="554355"/>
          </a:xfrm>
          <a:custGeom>
            <a:avLst/>
            <a:gdLst/>
            <a:ahLst/>
            <a:cxnLst/>
            <a:rect l="l" t="t" r="r" b="b"/>
            <a:pathLst>
              <a:path w="171450" h="554355">
                <a:moveTo>
                  <a:pt x="16605" y="382926"/>
                </a:moveTo>
                <a:lnTo>
                  <a:pt x="9429" y="385318"/>
                </a:lnTo>
                <a:lnTo>
                  <a:pt x="3730" y="390296"/>
                </a:lnTo>
                <a:lnTo>
                  <a:pt x="507" y="396859"/>
                </a:lnTo>
                <a:lnTo>
                  <a:pt x="0" y="404159"/>
                </a:lnTo>
                <a:lnTo>
                  <a:pt x="2444" y="411353"/>
                </a:lnTo>
                <a:lnTo>
                  <a:pt x="84740" y="554355"/>
                </a:lnTo>
                <a:lnTo>
                  <a:pt x="107021" y="516636"/>
                </a:lnTo>
                <a:lnTo>
                  <a:pt x="104044" y="516636"/>
                </a:lnTo>
                <a:lnTo>
                  <a:pt x="65944" y="516382"/>
                </a:lnTo>
                <a:lnTo>
                  <a:pt x="66341" y="446214"/>
                </a:lnTo>
                <a:lnTo>
                  <a:pt x="66343" y="445924"/>
                </a:lnTo>
                <a:lnTo>
                  <a:pt x="35464" y="392303"/>
                </a:lnTo>
                <a:lnTo>
                  <a:pt x="30432" y="386621"/>
                </a:lnTo>
                <a:lnTo>
                  <a:pt x="23875" y="383428"/>
                </a:lnTo>
                <a:lnTo>
                  <a:pt x="16605" y="382926"/>
                </a:lnTo>
                <a:close/>
              </a:path>
              <a:path w="171450" h="554355">
                <a:moveTo>
                  <a:pt x="66343" y="445924"/>
                </a:moveTo>
                <a:lnTo>
                  <a:pt x="65997" y="506984"/>
                </a:lnTo>
                <a:lnTo>
                  <a:pt x="65944" y="516382"/>
                </a:lnTo>
                <a:lnTo>
                  <a:pt x="104044" y="516636"/>
                </a:lnTo>
                <a:lnTo>
                  <a:pt x="104099" y="506984"/>
                </a:lnTo>
                <a:lnTo>
                  <a:pt x="68536" y="506984"/>
                </a:lnTo>
                <a:lnTo>
                  <a:pt x="85232" y="478726"/>
                </a:lnTo>
                <a:lnTo>
                  <a:pt x="66343" y="445924"/>
                </a:lnTo>
                <a:close/>
              </a:path>
              <a:path w="171450" h="554355">
                <a:moveTo>
                  <a:pt x="154834" y="383722"/>
                </a:moveTo>
                <a:lnTo>
                  <a:pt x="104443" y="446214"/>
                </a:lnTo>
                <a:lnTo>
                  <a:pt x="104099" y="506984"/>
                </a:lnTo>
                <a:lnTo>
                  <a:pt x="104044" y="516636"/>
                </a:lnTo>
                <a:lnTo>
                  <a:pt x="107021" y="516636"/>
                </a:lnTo>
                <a:lnTo>
                  <a:pt x="168687" y="412242"/>
                </a:lnTo>
                <a:lnTo>
                  <a:pt x="171154" y="405120"/>
                </a:lnTo>
                <a:lnTo>
                  <a:pt x="170703" y="397843"/>
                </a:lnTo>
                <a:lnTo>
                  <a:pt x="167562" y="391257"/>
                </a:lnTo>
                <a:lnTo>
                  <a:pt x="161956" y="386207"/>
                </a:lnTo>
                <a:lnTo>
                  <a:pt x="154834" y="383722"/>
                </a:lnTo>
                <a:close/>
              </a:path>
              <a:path w="171450" h="554355">
                <a:moveTo>
                  <a:pt x="85232" y="478726"/>
                </a:moveTo>
                <a:lnTo>
                  <a:pt x="68536" y="506984"/>
                </a:lnTo>
                <a:lnTo>
                  <a:pt x="101504" y="506984"/>
                </a:lnTo>
                <a:lnTo>
                  <a:pt x="85232" y="478726"/>
                </a:lnTo>
                <a:close/>
              </a:path>
              <a:path w="171450" h="554355">
                <a:moveTo>
                  <a:pt x="104443" y="446214"/>
                </a:moveTo>
                <a:lnTo>
                  <a:pt x="85232" y="478726"/>
                </a:lnTo>
                <a:lnTo>
                  <a:pt x="101504" y="506984"/>
                </a:lnTo>
                <a:lnTo>
                  <a:pt x="104099" y="506984"/>
                </a:lnTo>
                <a:lnTo>
                  <a:pt x="104443" y="446214"/>
                </a:lnTo>
                <a:close/>
              </a:path>
              <a:path w="171450" h="554355">
                <a:moveTo>
                  <a:pt x="68865" y="0"/>
                </a:moveTo>
                <a:lnTo>
                  <a:pt x="66343" y="445924"/>
                </a:lnTo>
                <a:lnTo>
                  <a:pt x="85232" y="478726"/>
                </a:lnTo>
                <a:lnTo>
                  <a:pt x="104443" y="446214"/>
                </a:lnTo>
                <a:lnTo>
                  <a:pt x="106965" y="254"/>
                </a:lnTo>
                <a:lnTo>
                  <a:pt x="68865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89860" y="589787"/>
              <a:ext cx="8900160" cy="5006340"/>
            </a:xfrm>
            <a:prstGeom prst="rect">
              <a:avLst/>
            </a:prstGeom>
          </p:spPr>
        </p:pic>
      </p:grpSp>
      <p:sp>
        <p:nvSpPr>
          <p:cNvPr id="5" name="object 5" descr=""/>
          <p:cNvSpPr txBox="1"/>
          <p:nvPr/>
        </p:nvSpPr>
        <p:spPr>
          <a:xfrm>
            <a:off x="425958" y="5140261"/>
            <a:ext cx="7486015" cy="1292860"/>
          </a:xfrm>
          <a:prstGeom prst="rect">
            <a:avLst/>
          </a:prstGeom>
          <a:solidFill>
            <a:srgbClr val="000000">
              <a:alpha val="59999"/>
            </a:srgbClr>
          </a:solidFill>
        </p:spPr>
        <p:txBody>
          <a:bodyPr wrap="square" lIns="0" tIns="71120" rIns="0" bIns="0" rtlCol="0" vert="horz">
            <a:spAutoFit/>
          </a:bodyPr>
          <a:lstStyle/>
          <a:p>
            <a:pPr algn="just" marL="90170" marR="82550">
              <a:lnSpc>
                <a:spcPct val="100000"/>
              </a:lnSpc>
              <a:spcBef>
                <a:spcPts val="560"/>
              </a:spcBef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This</a:t>
            </a:r>
            <a:r>
              <a:rPr dirty="0" sz="240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strategy</a:t>
            </a:r>
            <a:r>
              <a:rPr dirty="0" sz="2400" spc="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may</a:t>
            </a:r>
            <a:r>
              <a:rPr dirty="0" sz="2400" spc="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seem</a:t>
            </a:r>
            <a:r>
              <a:rPr dirty="0" sz="240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quite</a:t>
            </a:r>
            <a:r>
              <a:rPr dirty="0" sz="2400" spc="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obvious,</a:t>
            </a:r>
            <a:r>
              <a:rPr dirty="0" sz="240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but</a:t>
            </a:r>
            <a:r>
              <a:rPr dirty="0" sz="2400" spc="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2400" spc="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had</a:t>
            </a:r>
            <a:r>
              <a:rPr dirty="0" sz="2400" spc="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neglected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it</a:t>
            </a:r>
            <a:r>
              <a:rPr dirty="0" sz="2400" spc="3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due</a:t>
            </a:r>
            <a:r>
              <a:rPr dirty="0" sz="2400" spc="3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2400" spc="3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400" spc="3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habit</a:t>
            </a:r>
            <a:r>
              <a:rPr dirty="0" sz="2400" spc="3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400" spc="3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avoiding</a:t>
            </a:r>
            <a:r>
              <a:rPr dirty="0" sz="2400" spc="3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repetition</a:t>
            </a:r>
            <a:r>
              <a:rPr dirty="0" sz="2400" spc="3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400" spc="3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writing</a:t>
            </a:r>
            <a:r>
              <a:rPr dirty="0" sz="2400" spc="3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Calibri"/>
                <a:cs typeface="Calibri"/>
              </a:rPr>
              <a:t>as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melodically</a:t>
            </a:r>
            <a:r>
              <a:rPr dirty="0" sz="24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dirty="0" sz="24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possible.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425958" y="4463034"/>
            <a:ext cx="7486015" cy="662940"/>
          </a:xfrm>
          <a:prstGeom prst="rect">
            <a:avLst/>
          </a:prstGeom>
          <a:solidFill>
            <a:srgbClr val="000000">
              <a:alpha val="59999"/>
            </a:srgbClr>
          </a:solidFill>
          <a:ln w="28575">
            <a:solidFill>
              <a:srgbClr val="FFFFFF"/>
            </a:solidFill>
          </a:ln>
        </p:spPr>
        <p:txBody>
          <a:bodyPr wrap="square" lIns="0" tIns="128905" rIns="0" bIns="0" rtlCol="0" vert="horz">
            <a:spAutoFit/>
          </a:bodyPr>
          <a:lstStyle/>
          <a:p>
            <a:pPr marL="217170">
              <a:lnSpc>
                <a:spcPct val="100000"/>
              </a:lnSpc>
              <a:spcBef>
                <a:spcPts val="1015"/>
              </a:spcBef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2.</a:t>
            </a:r>
            <a:r>
              <a:rPr dirty="0" sz="24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Repeating</a:t>
            </a:r>
            <a:r>
              <a:rPr dirty="0" sz="24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4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same</a:t>
            </a:r>
            <a:r>
              <a:rPr dirty="0" sz="24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words</a:t>
            </a:r>
            <a:r>
              <a:rPr dirty="0" sz="24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4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grammar</a:t>
            </a:r>
            <a:r>
              <a:rPr dirty="0" sz="24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constructions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2903220" y="870203"/>
            <a:ext cx="6844665" cy="3152140"/>
          </a:xfrm>
          <a:custGeom>
            <a:avLst/>
            <a:gdLst/>
            <a:ahLst/>
            <a:cxnLst/>
            <a:rect l="l" t="t" r="r" b="b"/>
            <a:pathLst>
              <a:path w="6844665" h="3152140">
                <a:moveTo>
                  <a:pt x="0" y="833627"/>
                </a:moveTo>
                <a:lnTo>
                  <a:pt x="3497579" y="833627"/>
                </a:lnTo>
                <a:lnTo>
                  <a:pt x="3497579" y="0"/>
                </a:lnTo>
                <a:lnTo>
                  <a:pt x="0" y="0"/>
                </a:lnTo>
                <a:lnTo>
                  <a:pt x="0" y="833627"/>
                </a:lnTo>
                <a:close/>
              </a:path>
              <a:path w="6844665" h="3152140">
                <a:moveTo>
                  <a:pt x="2787396" y="3151631"/>
                </a:moveTo>
                <a:lnTo>
                  <a:pt x="6844283" y="3151631"/>
                </a:lnTo>
                <a:lnTo>
                  <a:pt x="6844283" y="2318004"/>
                </a:lnTo>
                <a:lnTo>
                  <a:pt x="2787396" y="2318004"/>
                </a:lnTo>
                <a:lnTo>
                  <a:pt x="2787396" y="3151631"/>
                </a:lnTo>
                <a:close/>
              </a:path>
            </a:pathLst>
          </a:custGeom>
          <a:ln w="57150">
            <a:solidFill>
              <a:srgbClr val="FFC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2025-02-18T17:22:21Z</dcterms:created>
  <dcterms:modified xsi:type="dcterms:W3CDTF">2025-02-18T17:22:21Z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2025-02-18T00:00:00Z</vt:filetime>
  </property>
  <property fmtid="{D5CDD505-2E9C-101B-9397-08002B2CF9AE}" pid="3" name="Creator">
    <vt:lpwstr>PDFium</vt:lpwstr>
  </property>
  <property fmtid="{D5CDD505-2E9C-101B-9397-08002B2CF9AE}" pid="4" name="Producer">
    <vt:lpwstr>PDFium</vt:lpwstr>
  </property>
  <property fmtid="{D5CDD505-2E9C-101B-9397-08002B2CF9AE}" pid="5" name="LastSaved">
    <vt:filetime>2025-02-18T00:00:00Z</vt:filetime>
  </property>
</Properties>
</file>