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966A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66A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307338" y="1221994"/>
            <a:ext cx="4675505" cy="4469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4966A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294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60730" cy="6858000"/>
          </a:xfrm>
          <a:custGeom>
            <a:avLst/>
            <a:gdLst/>
            <a:ahLst/>
            <a:cxnLst/>
            <a:rect l="l" t="t" r="r" b="b"/>
            <a:pathLst>
              <a:path w="760730" h="6858000">
                <a:moveTo>
                  <a:pt x="760412" y="0"/>
                </a:moveTo>
                <a:lnTo>
                  <a:pt x="0" y="0"/>
                </a:lnTo>
                <a:lnTo>
                  <a:pt x="0" y="6858000"/>
                </a:lnTo>
                <a:lnTo>
                  <a:pt x="760412" y="6858000"/>
                </a:lnTo>
                <a:lnTo>
                  <a:pt x="760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4671" y="6083300"/>
            <a:ext cx="140080" cy="2730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1748" y="5943600"/>
            <a:ext cx="685800" cy="1397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4671" y="5670550"/>
            <a:ext cx="140080" cy="2730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8948" y="0"/>
            <a:ext cx="3579876" cy="68580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4571" y="4832350"/>
            <a:ext cx="140080" cy="2730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648" y="4692650"/>
            <a:ext cx="685800" cy="1397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571" y="4419600"/>
            <a:ext cx="140080" cy="273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4948" y="56"/>
            <a:ext cx="8913749" cy="68579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5593" y="4987290"/>
            <a:ext cx="685800" cy="685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8725" y="3581400"/>
            <a:ext cx="685800" cy="685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952" y="527126"/>
            <a:ext cx="11220094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7414" y="1222628"/>
            <a:ext cx="5259705" cy="4744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966A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jpg"/><Relationship Id="rId11" Type="http://schemas.openxmlformats.org/officeDocument/2006/relationships/image" Target="../media/image42.jpg"/><Relationship Id="rId12" Type="http://schemas.openxmlformats.org/officeDocument/2006/relationships/image" Target="../media/image4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44.jpg"/><Relationship Id="rId8" Type="http://schemas.openxmlformats.org/officeDocument/2006/relationships/image" Target="../media/image45.png"/><Relationship Id="rId9" Type="http://schemas.openxmlformats.org/officeDocument/2006/relationships/image" Target="../media/image46.jpg"/><Relationship Id="rId10" Type="http://schemas.openxmlformats.org/officeDocument/2006/relationships/image" Target="../media/image4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3016" y="3286125"/>
            <a:ext cx="10128885" cy="3092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80" b="1">
                <a:solidFill>
                  <a:srgbClr val="072C61"/>
                </a:solidFill>
                <a:latin typeface="Tahoma"/>
                <a:cs typeface="Tahoma"/>
              </a:rPr>
              <a:t>Shaping</a:t>
            </a:r>
            <a:r>
              <a:rPr dirty="0" sz="4000" spc="-9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105" b="1">
                <a:solidFill>
                  <a:srgbClr val="072C61"/>
                </a:solidFill>
                <a:latin typeface="Tahoma"/>
                <a:cs typeface="Tahoma"/>
              </a:rPr>
              <a:t>Minds</a:t>
            </a:r>
            <a:r>
              <a:rPr dirty="0" sz="4000" spc="-8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072C61"/>
                </a:solidFill>
                <a:latin typeface="Tahoma"/>
                <a:cs typeface="Tahoma"/>
              </a:rPr>
              <a:t>and</a:t>
            </a:r>
            <a:r>
              <a:rPr dirty="0" sz="4000" spc="-9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25" b="1">
                <a:solidFill>
                  <a:srgbClr val="072C61"/>
                </a:solidFill>
                <a:latin typeface="Tahoma"/>
                <a:cs typeface="Tahoma"/>
              </a:rPr>
              <a:t>Power:</a:t>
            </a:r>
            <a:endParaRPr sz="4000">
              <a:latin typeface="Tahoma"/>
              <a:cs typeface="Tahoma"/>
            </a:endParaRPr>
          </a:p>
          <a:p>
            <a:pPr marL="12700" marR="107950">
              <a:lnSpc>
                <a:spcPct val="100000"/>
              </a:lnSpc>
            </a:pPr>
            <a:r>
              <a:rPr dirty="0" sz="4000" spc="-315" b="1">
                <a:solidFill>
                  <a:srgbClr val="072C61"/>
                </a:solidFill>
                <a:latin typeface="Tahoma"/>
                <a:cs typeface="Tahoma"/>
              </a:rPr>
              <a:t>Insights</a:t>
            </a:r>
            <a:r>
              <a:rPr dirty="0" sz="4000" spc="-4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210" b="1">
                <a:solidFill>
                  <a:srgbClr val="072C61"/>
                </a:solidFill>
                <a:latin typeface="Tahoma"/>
                <a:cs typeface="Tahoma"/>
              </a:rPr>
              <a:t>from</a:t>
            </a:r>
            <a:r>
              <a:rPr dirty="0" sz="4000" spc="-8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215" b="1">
                <a:solidFill>
                  <a:srgbClr val="072C61"/>
                </a:solidFill>
                <a:latin typeface="Tahoma"/>
                <a:cs typeface="Tahoma"/>
              </a:rPr>
              <a:t>a</a:t>
            </a:r>
            <a:r>
              <a:rPr dirty="0" sz="4000" spc="-15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55" b="1">
                <a:solidFill>
                  <a:srgbClr val="072C61"/>
                </a:solidFill>
                <a:latin typeface="Tahoma"/>
                <a:cs typeface="Tahoma"/>
              </a:rPr>
              <a:t>European</a:t>
            </a:r>
            <a:r>
              <a:rPr dirty="0" sz="4000" spc="-10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155" b="1">
                <a:solidFill>
                  <a:srgbClr val="072C61"/>
                </a:solidFill>
                <a:latin typeface="Tahoma"/>
                <a:cs typeface="Tahoma"/>
              </a:rPr>
              <a:t>Summer</a:t>
            </a:r>
            <a:r>
              <a:rPr dirty="0" sz="4000" spc="-8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10" b="1">
                <a:solidFill>
                  <a:srgbClr val="072C61"/>
                </a:solidFill>
                <a:latin typeface="Tahoma"/>
                <a:cs typeface="Tahoma"/>
              </a:rPr>
              <a:t>School </a:t>
            </a:r>
            <a:r>
              <a:rPr dirty="0" sz="4000" b="1">
                <a:solidFill>
                  <a:srgbClr val="072C61"/>
                </a:solidFill>
                <a:latin typeface="Tahoma"/>
                <a:cs typeface="Tahoma"/>
              </a:rPr>
              <a:t>on</a:t>
            </a:r>
            <a:r>
              <a:rPr dirty="0" sz="4000" spc="-14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80" b="1">
                <a:solidFill>
                  <a:srgbClr val="072C61"/>
                </a:solidFill>
                <a:latin typeface="Tahoma"/>
                <a:cs typeface="Tahoma"/>
              </a:rPr>
              <a:t>Public</a:t>
            </a:r>
            <a:r>
              <a:rPr dirty="0" sz="4000" spc="-114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40" b="1">
                <a:solidFill>
                  <a:srgbClr val="072C61"/>
                </a:solidFill>
                <a:latin typeface="Tahoma"/>
                <a:cs typeface="Tahoma"/>
              </a:rPr>
              <a:t>Opinion</a:t>
            </a:r>
            <a:r>
              <a:rPr dirty="0" sz="4000" spc="-12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b="1">
                <a:solidFill>
                  <a:srgbClr val="072C61"/>
                </a:solidFill>
                <a:latin typeface="Tahoma"/>
                <a:cs typeface="Tahoma"/>
              </a:rPr>
              <a:t>and</a:t>
            </a:r>
            <a:r>
              <a:rPr dirty="0" sz="4000" spc="-14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114" b="1">
                <a:solidFill>
                  <a:srgbClr val="072C61"/>
                </a:solidFill>
                <a:latin typeface="Tahoma"/>
                <a:cs typeface="Tahoma"/>
              </a:rPr>
              <a:t>Political</a:t>
            </a:r>
            <a:r>
              <a:rPr dirty="0" sz="4000" spc="-11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4000" spc="-60" b="1">
                <a:solidFill>
                  <a:srgbClr val="072C61"/>
                </a:solidFill>
                <a:latin typeface="Tahoma"/>
                <a:cs typeface="Tahoma"/>
              </a:rPr>
              <a:t>Influence</a:t>
            </a:r>
            <a:endParaRPr sz="4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3845"/>
              </a:spcBef>
            </a:pPr>
            <a:r>
              <a:rPr dirty="0" sz="1800" b="1">
                <a:solidFill>
                  <a:srgbClr val="072C61"/>
                </a:solidFill>
                <a:latin typeface="Tahoma"/>
                <a:cs typeface="Tahoma"/>
              </a:rPr>
              <a:t>by</a:t>
            </a:r>
            <a:r>
              <a:rPr dirty="0" sz="1800" spc="-4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30" b="1">
                <a:solidFill>
                  <a:srgbClr val="072C61"/>
                </a:solidFill>
                <a:latin typeface="Tahoma"/>
                <a:cs typeface="Tahoma"/>
              </a:rPr>
              <a:t>Sannikova</a:t>
            </a:r>
            <a:r>
              <a:rPr dirty="0" sz="1800" spc="-3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072C61"/>
                </a:solidFill>
                <a:latin typeface="Tahoma"/>
                <a:cs typeface="Tahoma"/>
              </a:rPr>
              <a:t>Valeriia,</a:t>
            </a:r>
            <a:endParaRPr sz="18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1585"/>
              </a:spcBef>
            </a:pPr>
            <a:r>
              <a:rPr dirty="0" sz="1800" spc="-75" b="1">
                <a:solidFill>
                  <a:srgbClr val="072C61"/>
                </a:solidFill>
                <a:latin typeface="Tahoma"/>
                <a:cs typeface="Tahoma"/>
              </a:rPr>
              <a:t>master’s</a:t>
            </a:r>
            <a:r>
              <a:rPr dirty="0" sz="1800" spc="-3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072C61"/>
                </a:solidFill>
                <a:latin typeface="Tahoma"/>
                <a:cs typeface="Tahoma"/>
              </a:rPr>
              <a:t>degree</a:t>
            </a:r>
            <a:r>
              <a:rPr dirty="0" sz="1800" spc="-1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90" b="1">
                <a:solidFill>
                  <a:srgbClr val="072C61"/>
                </a:solidFill>
                <a:latin typeface="Tahoma"/>
                <a:cs typeface="Tahoma"/>
              </a:rPr>
              <a:t>student,</a:t>
            </a:r>
            <a:r>
              <a:rPr dirty="0" sz="1800" spc="-2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55" b="1">
                <a:solidFill>
                  <a:srgbClr val="072C61"/>
                </a:solidFill>
                <a:latin typeface="Tahoma"/>
                <a:cs typeface="Tahoma"/>
              </a:rPr>
              <a:t>Department</a:t>
            </a:r>
            <a:r>
              <a:rPr dirty="0" sz="1800" spc="-2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80" b="1">
                <a:solidFill>
                  <a:srgbClr val="072C61"/>
                </a:solidFill>
                <a:latin typeface="Tahoma"/>
                <a:cs typeface="Tahoma"/>
              </a:rPr>
              <a:t>of</a:t>
            </a:r>
            <a:r>
              <a:rPr dirty="0" sz="1800" spc="-1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65" b="1">
                <a:solidFill>
                  <a:srgbClr val="072C61"/>
                </a:solidFill>
                <a:latin typeface="Tahoma"/>
                <a:cs typeface="Tahoma"/>
              </a:rPr>
              <a:t>Foreign</a:t>
            </a:r>
            <a:r>
              <a:rPr dirty="0" sz="1800" spc="-10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072C61"/>
                </a:solidFill>
                <a:latin typeface="Tahoma"/>
                <a:cs typeface="Tahoma"/>
              </a:rPr>
              <a:t>and </a:t>
            </a:r>
            <a:r>
              <a:rPr dirty="0" sz="1800" spc="-20" b="1">
                <a:solidFill>
                  <a:srgbClr val="072C61"/>
                </a:solidFill>
                <a:latin typeface="Tahoma"/>
                <a:cs typeface="Tahoma"/>
              </a:rPr>
              <a:t>Slavic</a:t>
            </a:r>
            <a:r>
              <a:rPr dirty="0" sz="1800" spc="5" b="1">
                <a:solidFill>
                  <a:srgbClr val="072C61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072C61"/>
                </a:solidFill>
                <a:latin typeface="Tahoma"/>
                <a:cs typeface="Tahoma"/>
              </a:rPr>
              <a:t>Philology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2731" y="353568"/>
            <a:ext cx="3361944" cy="23134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151748" y="0"/>
            <a:ext cx="4037329" cy="6858000"/>
            <a:chOff x="8151748" y="0"/>
            <a:chExt cx="4037329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671" y="6083300"/>
              <a:ext cx="140080" cy="273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748" y="5943600"/>
              <a:ext cx="685800" cy="1397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4671" y="5670550"/>
              <a:ext cx="140080" cy="2730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8948" y="0"/>
              <a:ext cx="3579876" cy="685800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351648" y="4419600"/>
            <a:ext cx="685800" cy="685800"/>
            <a:chOff x="7351648" y="4419600"/>
            <a:chExt cx="685800" cy="6858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4571" y="4832350"/>
              <a:ext cx="140080" cy="273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1648" y="4692650"/>
              <a:ext cx="685800" cy="139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571" y="4419600"/>
              <a:ext cx="140080" cy="273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20216" y="156159"/>
            <a:ext cx="223202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Conclusion</a:t>
            </a:r>
            <a:endParaRPr sz="3200"/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5725" y="762000"/>
            <a:ext cx="3441700" cy="329323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255725" y="762000"/>
            <a:ext cx="3441700" cy="3293745"/>
          </a:xfrm>
          <a:prstGeom prst="rect">
            <a:avLst/>
          </a:prstGeom>
          <a:ln w="6350">
            <a:solidFill>
              <a:srgbClr val="297ED4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1440">
              <a:lnSpc>
                <a:spcPts val="1914"/>
              </a:lnSpc>
              <a:spcBef>
                <a:spcPts val="330"/>
              </a:spcBef>
            </a:pPr>
            <a:r>
              <a:rPr dirty="0" sz="1600" spc="-55" b="1">
                <a:latin typeface="Tahoma"/>
                <a:cs typeface="Tahoma"/>
              </a:rPr>
              <a:t>Purpose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and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Learning:</a:t>
            </a:r>
            <a:endParaRPr sz="1600">
              <a:latin typeface="Tahoma"/>
              <a:cs typeface="Tahoma"/>
            </a:endParaRPr>
          </a:p>
          <a:p>
            <a:pPr marL="91440" marR="492759">
              <a:lnSpc>
                <a:spcPts val="1920"/>
              </a:lnSpc>
              <a:spcBef>
                <a:spcPts val="60"/>
              </a:spcBef>
            </a:pPr>
            <a:r>
              <a:rPr dirty="0" sz="1600" spc="-105">
                <a:latin typeface="Verdana"/>
                <a:cs typeface="Verdana"/>
              </a:rPr>
              <a:t>The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95">
                <a:latin typeface="Verdana"/>
                <a:cs typeface="Verdana"/>
              </a:rPr>
              <a:t>summer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school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in</a:t>
            </a:r>
            <a:r>
              <a:rPr dirty="0" sz="1600" spc="-1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Poland </a:t>
            </a:r>
            <a:r>
              <a:rPr dirty="0" sz="1600">
                <a:latin typeface="Verdana"/>
                <a:cs typeface="Verdana"/>
              </a:rPr>
              <a:t>provided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invaluable </a:t>
            </a:r>
            <a:r>
              <a:rPr dirty="0" sz="1600" spc="-40">
                <a:latin typeface="Verdana"/>
                <a:cs typeface="Verdana"/>
              </a:rPr>
              <a:t>opportunity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to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explore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the</a:t>
            </a:r>
            <a:endParaRPr sz="1600">
              <a:latin typeface="Verdana"/>
              <a:cs typeface="Verdana"/>
            </a:endParaRPr>
          </a:p>
          <a:p>
            <a:pPr marL="91440" marR="93980">
              <a:lnSpc>
                <a:spcPts val="1920"/>
              </a:lnSpc>
              <a:spcBef>
                <a:spcPts val="5"/>
              </a:spcBef>
            </a:pPr>
            <a:r>
              <a:rPr dirty="0" sz="1600" spc="-50">
                <a:latin typeface="Verdana"/>
                <a:cs typeface="Verdana"/>
              </a:rPr>
              <a:t>mechanisms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influencing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30">
                <a:latin typeface="Verdana"/>
                <a:cs typeface="Verdana"/>
              </a:rPr>
              <a:t>and </a:t>
            </a:r>
            <a:r>
              <a:rPr dirty="0" sz="1600" spc="-30">
                <a:latin typeface="Verdana"/>
                <a:cs typeface="Verdana"/>
              </a:rPr>
              <a:t>manipulating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public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opinion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as </a:t>
            </a:r>
            <a:r>
              <a:rPr dirty="0" sz="1600" spc="-70">
                <a:latin typeface="Verdana"/>
                <a:cs typeface="Verdana"/>
              </a:rPr>
              <a:t>tools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for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gaining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maintaining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power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in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Europe.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ts val="1855"/>
              </a:lnSpc>
            </a:pPr>
            <a:r>
              <a:rPr dirty="0" sz="1600" spc="-85">
                <a:latin typeface="Verdana"/>
                <a:cs typeface="Verdana"/>
              </a:rPr>
              <a:t>Through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interactive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40">
                <a:latin typeface="Verdana"/>
                <a:cs typeface="Verdana"/>
              </a:rPr>
              <a:t>lectures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30">
                <a:latin typeface="Verdana"/>
                <a:cs typeface="Verdana"/>
              </a:rPr>
              <a:t>and</a:t>
            </a:r>
            <a:endParaRPr sz="1600">
              <a:latin typeface="Verdana"/>
              <a:cs typeface="Verdana"/>
            </a:endParaRPr>
          </a:p>
          <a:p>
            <a:pPr marL="91440" marR="368300">
              <a:lnSpc>
                <a:spcPct val="100000"/>
              </a:lnSpc>
            </a:pPr>
            <a:r>
              <a:rPr dirty="0" sz="1600" spc="-85">
                <a:latin typeface="Verdana"/>
                <a:cs typeface="Verdana"/>
              </a:rPr>
              <a:t>workshops,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320">
                <a:latin typeface="Verdana"/>
                <a:cs typeface="Verdana"/>
              </a:rPr>
              <a:t>I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65">
                <a:latin typeface="Verdana"/>
                <a:cs typeface="Verdana"/>
              </a:rPr>
              <a:t>deepened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my </a:t>
            </a:r>
            <a:r>
              <a:rPr dirty="0" sz="1600" spc="-35">
                <a:latin typeface="Verdana"/>
                <a:cs typeface="Verdana"/>
              </a:rPr>
              <a:t>understanding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critical </a:t>
            </a:r>
            <a:r>
              <a:rPr dirty="0" sz="1600">
                <a:latin typeface="Verdana"/>
                <a:cs typeface="Verdana"/>
              </a:rPr>
              <a:t>concepts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in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communication, </a:t>
            </a:r>
            <a:r>
              <a:rPr dirty="0" sz="1600" spc="-75">
                <a:latin typeface="Verdana"/>
                <a:cs typeface="Verdana"/>
              </a:rPr>
              <a:t>semiotics,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media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analysis.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7548" y="762000"/>
            <a:ext cx="3810000" cy="2677667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027548" y="762000"/>
            <a:ext cx="3810000" cy="2677795"/>
          </a:xfrm>
          <a:prstGeom prst="rect">
            <a:avLst/>
          </a:prstGeom>
          <a:ln w="6350">
            <a:solidFill>
              <a:srgbClr val="297ED4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2075" marR="142875">
              <a:lnSpc>
                <a:spcPct val="100000"/>
              </a:lnSpc>
              <a:spcBef>
                <a:spcPts val="340"/>
              </a:spcBef>
            </a:pPr>
            <a:r>
              <a:rPr dirty="0" sz="1400" b="1">
                <a:latin typeface="Tahoma"/>
                <a:cs typeface="Tahoma"/>
              </a:rPr>
              <a:t>Relevance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-65" b="1">
                <a:latin typeface="Tahoma"/>
                <a:cs typeface="Tahoma"/>
              </a:rPr>
              <a:t>to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Academic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and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spc="-55" b="1">
                <a:latin typeface="Tahoma"/>
                <a:cs typeface="Tahoma"/>
              </a:rPr>
              <a:t>Professional </a:t>
            </a:r>
            <a:r>
              <a:rPr dirty="0" sz="1400" spc="-10" b="1">
                <a:latin typeface="Tahoma"/>
                <a:cs typeface="Tahoma"/>
              </a:rPr>
              <a:t>Growth</a:t>
            </a:r>
            <a:endParaRPr sz="1400">
              <a:latin typeface="Tahoma"/>
              <a:cs typeface="Tahoma"/>
            </a:endParaRPr>
          </a:p>
          <a:p>
            <a:pPr marL="92075" marR="395605">
              <a:lnSpc>
                <a:spcPts val="1680"/>
              </a:lnSpc>
              <a:spcBef>
                <a:spcPts val="45"/>
              </a:spcBef>
            </a:pPr>
            <a:r>
              <a:rPr dirty="0" sz="1400" spc="-85">
                <a:latin typeface="Verdana"/>
                <a:cs typeface="Verdana"/>
              </a:rPr>
              <a:t>The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theories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145">
                <a:latin typeface="Verdana"/>
                <a:cs typeface="Verdana"/>
              </a:rPr>
              <a:t>skills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learned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directly </a:t>
            </a:r>
            <a:r>
              <a:rPr dirty="0" sz="1400" spc="-20">
                <a:latin typeface="Verdana"/>
                <a:cs typeface="Verdana"/>
              </a:rPr>
              <a:t>align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with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my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85">
                <a:latin typeface="Verdana"/>
                <a:cs typeface="Verdana"/>
              </a:rPr>
              <a:t>master's </a:t>
            </a:r>
            <a:r>
              <a:rPr dirty="0" sz="1400" spc="-95">
                <a:latin typeface="Verdana"/>
                <a:cs typeface="Verdana"/>
              </a:rPr>
              <a:t>thesis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on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fashion </a:t>
            </a:r>
            <a:r>
              <a:rPr dirty="0" sz="1400">
                <a:latin typeface="Verdana"/>
                <a:cs typeface="Verdana"/>
              </a:rPr>
              <a:t>media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discourse,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enabling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14">
                <a:latin typeface="Verdana"/>
                <a:cs typeface="Verdana"/>
              </a:rPr>
              <a:t>a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deeper</a:t>
            </a:r>
            <a:endParaRPr sz="1400">
              <a:latin typeface="Verdana"/>
              <a:cs typeface="Verdana"/>
            </a:endParaRPr>
          </a:p>
          <a:p>
            <a:pPr marL="92075" marR="140970">
              <a:lnSpc>
                <a:spcPts val="1680"/>
              </a:lnSpc>
            </a:pPr>
            <a:r>
              <a:rPr dirty="0" sz="1400" spc="-60">
                <a:latin typeface="Verdana"/>
                <a:cs typeface="Verdana"/>
              </a:rPr>
              <a:t>analysis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of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how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90">
                <a:latin typeface="Verdana"/>
                <a:cs typeface="Verdana"/>
              </a:rPr>
              <a:t>texts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and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85">
                <a:latin typeface="Verdana"/>
                <a:cs typeface="Verdana"/>
              </a:rPr>
              <a:t>visuals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influence audiences.</a:t>
            </a:r>
            <a:endParaRPr sz="1400">
              <a:latin typeface="Verdana"/>
              <a:cs typeface="Verdana"/>
            </a:endParaRPr>
          </a:p>
          <a:p>
            <a:pPr marL="92075" marR="123189">
              <a:lnSpc>
                <a:spcPts val="1680"/>
              </a:lnSpc>
            </a:pPr>
            <a:r>
              <a:rPr dirty="0" sz="1400" spc="-70">
                <a:latin typeface="Verdana"/>
                <a:cs typeface="Verdana"/>
              </a:rPr>
              <a:t>Professionally,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the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program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enhanced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my </a:t>
            </a:r>
            <a:r>
              <a:rPr dirty="0" sz="1400" spc="-50">
                <a:latin typeface="Verdana"/>
                <a:cs typeface="Verdana"/>
              </a:rPr>
              <a:t>ability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critically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evaluate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media </a:t>
            </a:r>
            <a:r>
              <a:rPr dirty="0" sz="1400" spc="-65">
                <a:latin typeface="Verdana"/>
                <a:cs typeface="Verdana"/>
              </a:rPr>
              <a:t>strategies,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making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more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adept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at </a:t>
            </a:r>
            <a:r>
              <a:rPr dirty="0" sz="1400" spc="-30">
                <a:latin typeface="Verdana"/>
                <a:cs typeface="Verdana"/>
              </a:rPr>
              <a:t>understanding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and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creating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impactful</a:t>
            </a:r>
            <a:endParaRPr sz="1400">
              <a:latin typeface="Verdana"/>
              <a:cs typeface="Verdana"/>
            </a:endParaRPr>
          </a:p>
          <a:p>
            <a:pPr marL="92075">
              <a:lnSpc>
                <a:spcPts val="1625"/>
              </a:lnSpc>
            </a:pPr>
            <a:r>
              <a:rPr dirty="0" sz="1400" spc="-50">
                <a:latin typeface="Verdana"/>
                <a:cs typeface="Verdana"/>
              </a:rPr>
              <a:t>messages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in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any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communication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field.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6148" y="3657637"/>
            <a:ext cx="3581400" cy="2800731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256148" y="3657637"/>
            <a:ext cx="3581400" cy="2800985"/>
          </a:xfrm>
          <a:prstGeom prst="rect">
            <a:avLst/>
          </a:prstGeom>
          <a:ln w="6350">
            <a:solidFill>
              <a:srgbClr val="297ED4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2075">
              <a:lnSpc>
                <a:spcPts val="1914"/>
              </a:lnSpc>
              <a:spcBef>
                <a:spcPts val="335"/>
              </a:spcBef>
            </a:pPr>
            <a:r>
              <a:rPr dirty="0" sz="1600" spc="-105" b="1">
                <a:latin typeface="Tahoma"/>
                <a:cs typeface="Tahoma"/>
              </a:rPr>
              <a:t>Future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Implications</a:t>
            </a:r>
            <a:endParaRPr sz="1600">
              <a:latin typeface="Tahoma"/>
              <a:cs typeface="Tahoma"/>
            </a:endParaRPr>
          </a:p>
          <a:p>
            <a:pPr marL="92075" marR="400685">
              <a:lnSpc>
                <a:spcPts val="1920"/>
              </a:lnSpc>
              <a:spcBef>
                <a:spcPts val="60"/>
              </a:spcBef>
            </a:pPr>
            <a:r>
              <a:rPr dirty="0" sz="1600" spc="-105">
                <a:latin typeface="Verdana"/>
                <a:cs typeface="Verdana"/>
              </a:rPr>
              <a:t>The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internship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laid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125">
                <a:latin typeface="Verdana"/>
                <a:cs typeface="Verdana"/>
              </a:rPr>
              <a:t>a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foundation </a:t>
            </a:r>
            <a:r>
              <a:rPr dirty="0" sz="1600" spc="-70">
                <a:latin typeface="Verdana"/>
                <a:cs typeface="Verdana"/>
              </a:rPr>
              <a:t>for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future </a:t>
            </a:r>
            <a:r>
              <a:rPr dirty="0" sz="1600" spc="-35">
                <a:latin typeface="Verdana"/>
                <a:cs typeface="Verdana"/>
              </a:rPr>
              <a:t>research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into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ethical </a:t>
            </a:r>
            <a:r>
              <a:rPr dirty="0" sz="1600">
                <a:latin typeface="Verdana"/>
                <a:cs typeface="Verdana"/>
              </a:rPr>
              <a:t>communication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practices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25">
                <a:latin typeface="Verdana"/>
                <a:cs typeface="Verdana"/>
              </a:rPr>
              <a:t>and</a:t>
            </a:r>
            <a:endParaRPr sz="1600">
              <a:latin typeface="Verdana"/>
              <a:cs typeface="Verdana"/>
            </a:endParaRPr>
          </a:p>
          <a:p>
            <a:pPr marL="92075">
              <a:lnSpc>
                <a:spcPts val="1860"/>
              </a:lnSpc>
            </a:pPr>
            <a:r>
              <a:rPr dirty="0" sz="1600" spc="-90">
                <a:latin typeface="Verdana"/>
                <a:cs typeface="Verdana"/>
              </a:rPr>
              <a:t>their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global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applications.</a:t>
            </a:r>
            <a:endParaRPr sz="1600">
              <a:latin typeface="Verdana"/>
              <a:cs typeface="Verdana"/>
            </a:endParaRPr>
          </a:p>
          <a:p>
            <a:pPr marL="92075" marR="126364">
              <a:lnSpc>
                <a:spcPct val="100000"/>
              </a:lnSpc>
            </a:pPr>
            <a:r>
              <a:rPr dirty="0" sz="1600" spc="-200">
                <a:latin typeface="Verdana"/>
                <a:cs typeface="Verdana"/>
              </a:rPr>
              <a:t>It</a:t>
            </a:r>
            <a:r>
              <a:rPr dirty="0" sz="1600" spc="-16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highlighted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the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importance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of </a:t>
            </a:r>
            <a:r>
              <a:rPr dirty="0" sz="1600">
                <a:latin typeface="Verdana"/>
                <a:cs typeface="Verdana"/>
              </a:rPr>
              <a:t>media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literacy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the</a:t>
            </a:r>
            <a:r>
              <a:rPr dirty="0" sz="1600" spc="50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responsible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use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communicative </a:t>
            </a:r>
            <a:r>
              <a:rPr dirty="0" sz="1600" spc="-65">
                <a:latin typeface="Verdana"/>
                <a:cs typeface="Verdana"/>
              </a:rPr>
              <a:t>tools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to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engage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audiences </a:t>
            </a:r>
            <a:r>
              <a:rPr dirty="0" sz="1600" spc="-45">
                <a:latin typeface="Verdana"/>
                <a:cs typeface="Verdana"/>
              </a:rPr>
              <a:t>meaningfully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while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avoiding manipulation.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1825" y="4267200"/>
            <a:ext cx="3149600" cy="236220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62109" y="3540162"/>
            <a:ext cx="2502027" cy="289558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8898" y="422275"/>
            <a:ext cx="2125218" cy="2821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151748" y="0"/>
            <a:ext cx="4037329" cy="6858000"/>
            <a:chOff x="8151748" y="0"/>
            <a:chExt cx="4037329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671" y="6083300"/>
              <a:ext cx="140080" cy="273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748" y="5943600"/>
              <a:ext cx="685800" cy="1397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4671" y="5670550"/>
              <a:ext cx="140080" cy="2730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8948" y="0"/>
              <a:ext cx="3579876" cy="685800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351648" y="4419600"/>
            <a:ext cx="685800" cy="685800"/>
            <a:chOff x="7351648" y="4419600"/>
            <a:chExt cx="685800" cy="6858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4571" y="4832350"/>
              <a:ext cx="140080" cy="273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1648" y="4692650"/>
              <a:ext cx="685800" cy="139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571" y="4419600"/>
              <a:ext cx="140080" cy="273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72616" y="537718"/>
            <a:ext cx="4651375" cy="904240"/>
          </a:xfrm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dirty="0" sz="3200" spc="-110"/>
              <a:t>Implications</a:t>
            </a:r>
            <a:r>
              <a:rPr dirty="0" sz="3200" spc="-45"/>
              <a:t> </a:t>
            </a:r>
            <a:r>
              <a:rPr dirty="0" sz="3200" spc="-215"/>
              <a:t>for</a:t>
            </a:r>
            <a:r>
              <a:rPr dirty="0" sz="3200" spc="-35"/>
              <a:t> </a:t>
            </a:r>
            <a:r>
              <a:rPr dirty="0" sz="3200" spc="-100"/>
              <a:t>Ukraine </a:t>
            </a:r>
            <a:r>
              <a:rPr dirty="0" sz="3200"/>
              <a:t>and</a:t>
            </a:r>
            <a:r>
              <a:rPr dirty="0" sz="3200" spc="60"/>
              <a:t> </a:t>
            </a:r>
            <a:r>
              <a:rPr dirty="0" sz="3200" spc="-10"/>
              <a:t>Beyond</a:t>
            </a:r>
            <a:endParaRPr sz="3200"/>
          </a:p>
        </p:txBody>
      </p:sp>
      <p:sp>
        <p:nvSpPr>
          <p:cNvPr id="15" name="object 15" descr=""/>
          <p:cNvSpPr txBox="1"/>
          <p:nvPr/>
        </p:nvSpPr>
        <p:spPr>
          <a:xfrm>
            <a:off x="196697" y="598678"/>
            <a:ext cx="367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5" b="1">
                <a:latin typeface="Tahoma"/>
                <a:cs typeface="Tahoma"/>
              </a:rPr>
              <a:t>11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18336" y="1784730"/>
            <a:ext cx="4157979" cy="3930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966AC"/>
                </a:solidFill>
                <a:latin typeface="Tahoma"/>
                <a:cs typeface="Tahoma"/>
              </a:rPr>
              <a:t>Relevance</a:t>
            </a:r>
            <a:r>
              <a:rPr dirty="0" sz="1800" spc="-4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800" spc="-100" b="1">
                <a:solidFill>
                  <a:srgbClr val="4966AC"/>
                </a:solidFill>
                <a:latin typeface="Tahoma"/>
                <a:cs typeface="Tahoma"/>
              </a:rPr>
              <a:t>to</a:t>
            </a:r>
            <a:r>
              <a:rPr dirty="0" sz="1800" spc="-3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800" spc="-65" b="1">
                <a:solidFill>
                  <a:srgbClr val="4966AC"/>
                </a:solidFill>
                <a:latin typeface="Tahoma"/>
                <a:cs typeface="Tahoma"/>
              </a:rPr>
              <a:t>Ukrainian</a:t>
            </a:r>
            <a:r>
              <a:rPr dirty="0" sz="1800" spc="-3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4966AC"/>
                </a:solidFill>
                <a:latin typeface="Tahoma"/>
                <a:cs typeface="Tahoma"/>
              </a:rPr>
              <a:t>Context:</a:t>
            </a:r>
            <a:endParaRPr sz="1800">
              <a:latin typeface="Tahoma"/>
              <a:cs typeface="Tahoma"/>
            </a:endParaRPr>
          </a:p>
          <a:p>
            <a:pPr marL="299085" marR="5080" indent="-287020">
              <a:lnSpc>
                <a:spcPct val="110000"/>
              </a:lnSpc>
              <a:spcBef>
                <a:spcPts val="1800"/>
              </a:spcBef>
              <a:buClr>
                <a:srgbClr val="585858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dirty="0" sz="1800" spc="-70">
                <a:solidFill>
                  <a:srgbClr val="252525"/>
                </a:solidFill>
                <a:latin typeface="Verdana"/>
                <a:cs typeface="Verdana"/>
              </a:rPr>
              <a:t>Parallels</a:t>
            </a:r>
            <a:r>
              <a:rPr dirty="0" sz="1800" spc="-4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252525"/>
                </a:solidFill>
                <a:latin typeface="Verdana"/>
                <a:cs typeface="Verdana"/>
              </a:rPr>
              <a:t>between</a:t>
            </a:r>
            <a:r>
              <a:rPr dirty="0" sz="1800" spc="4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Verdana"/>
                <a:cs typeface="Verdana"/>
              </a:rPr>
              <a:t>European </a:t>
            </a:r>
            <a:r>
              <a:rPr dirty="0" sz="1800" spc="-75">
                <a:solidFill>
                  <a:srgbClr val="252525"/>
                </a:solidFill>
                <a:latin typeface="Verdana"/>
                <a:cs typeface="Verdana"/>
              </a:rPr>
              <a:t>strategies</a:t>
            </a:r>
            <a:r>
              <a:rPr dirty="0" sz="18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8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252525"/>
                </a:solidFill>
                <a:latin typeface="Verdana"/>
                <a:cs typeface="Verdana"/>
              </a:rPr>
              <a:t>challenges</a:t>
            </a:r>
            <a:r>
              <a:rPr dirty="0" sz="18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85">
                <a:solidFill>
                  <a:srgbClr val="252525"/>
                </a:solidFill>
                <a:latin typeface="Verdana"/>
                <a:cs typeface="Verdana"/>
              </a:rPr>
              <a:t>faced</a:t>
            </a:r>
            <a:r>
              <a:rPr dirty="0" sz="18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252525"/>
                </a:solidFill>
                <a:latin typeface="Verdana"/>
                <a:cs typeface="Verdana"/>
              </a:rPr>
              <a:t>in </a:t>
            </a:r>
            <a:r>
              <a:rPr dirty="0" sz="1800" spc="-10">
                <a:solidFill>
                  <a:srgbClr val="252525"/>
                </a:solidFill>
                <a:latin typeface="Verdana"/>
                <a:cs typeface="Verdana"/>
              </a:rPr>
              <a:t>Ukraine.</a:t>
            </a:r>
            <a:endParaRPr sz="1800">
              <a:latin typeface="Verdana"/>
              <a:cs typeface="Verdana"/>
            </a:endParaRPr>
          </a:p>
          <a:p>
            <a:pPr marL="299085" marR="672465" indent="-287020">
              <a:lnSpc>
                <a:spcPct val="110000"/>
              </a:lnSpc>
              <a:spcBef>
                <a:spcPts val="1800"/>
              </a:spcBef>
              <a:buClr>
                <a:srgbClr val="585858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dirty="0" sz="1800" spc="-125">
                <a:solidFill>
                  <a:srgbClr val="252525"/>
                </a:solidFill>
                <a:latin typeface="Verdana"/>
                <a:cs typeface="Verdana"/>
              </a:rPr>
              <a:t>Lessons</a:t>
            </a:r>
            <a:r>
              <a:rPr dirty="0" sz="18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252525"/>
                </a:solidFill>
                <a:latin typeface="Verdana"/>
                <a:cs typeface="Verdana"/>
              </a:rPr>
              <a:t>for</a:t>
            </a:r>
            <a:r>
              <a:rPr dirty="0" sz="18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252525"/>
                </a:solidFill>
                <a:latin typeface="Verdana"/>
                <a:cs typeface="Verdana"/>
              </a:rPr>
              <a:t>Ukrainian</a:t>
            </a:r>
            <a:r>
              <a:rPr dirty="0" sz="18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Verdana"/>
                <a:cs typeface="Verdana"/>
              </a:rPr>
              <a:t>political </a:t>
            </a:r>
            <a:r>
              <a:rPr dirty="0" sz="1800">
                <a:solidFill>
                  <a:srgbClr val="252525"/>
                </a:solidFill>
                <a:latin typeface="Verdana"/>
                <a:cs typeface="Verdana"/>
              </a:rPr>
              <a:t>communication</a:t>
            </a:r>
            <a:r>
              <a:rPr dirty="0" sz="1800" spc="-14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8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Verdana"/>
                <a:cs typeface="Verdana"/>
              </a:rPr>
              <a:t>public engagement.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1800" b="1">
                <a:solidFill>
                  <a:srgbClr val="4966AC"/>
                </a:solidFill>
                <a:latin typeface="Tahoma"/>
                <a:cs typeface="Tahoma"/>
              </a:rPr>
              <a:t>Global</a:t>
            </a:r>
            <a:r>
              <a:rPr dirty="0" sz="1800" spc="8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4966AC"/>
                </a:solidFill>
                <a:latin typeface="Tahoma"/>
                <a:cs typeface="Tahoma"/>
              </a:rPr>
              <a:t>Perspective:</a:t>
            </a:r>
            <a:endParaRPr sz="1800">
              <a:latin typeface="Tahoma"/>
              <a:cs typeface="Tahoma"/>
            </a:endParaRPr>
          </a:p>
          <a:p>
            <a:pPr marL="299085" marR="180340" indent="-287020">
              <a:lnSpc>
                <a:spcPct val="110000"/>
              </a:lnSpc>
              <a:spcBef>
                <a:spcPts val="1800"/>
              </a:spcBef>
              <a:buClr>
                <a:srgbClr val="585858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252525"/>
                </a:solidFill>
                <a:latin typeface="Verdana"/>
                <a:cs typeface="Verdana"/>
              </a:rPr>
              <a:t>How</a:t>
            </a:r>
            <a:r>
              <a:rPr dirty="0" sz="18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8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252525"/>
                </a:solidFill>
                <a:latin typeface="Verdana"/>
                <a:cs typeface="Verdana"/>
              </a:rPr>
              <a:t>insights</a:t>
            </a:r>
            <a:r>
              <a:rPr dirty="0" sz="18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252525"/>
                </a:solidFill>
                <a:latin typeface="Verdana"/>
                <a:cs typeface="Verdana"/>
              </a:rPr>
              <a:t>gained</a:t>
            </a:r>
            <a:r>
              <a:rPr dirty="0" sz="18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100">
                <a:solidFill>
                  <a:srgbClr val="252525"/>
                </a:solidFill>
                <a:latin typeface="Verdana"/>
                <a:cs typeface="Verdana"/>
              </a:rPr>
              <a:t>can</a:t>
            </a:r>
            <a:r>
              <a:rPr dirty="0" sz="18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252525"/>
                </a:solidFill>
                <a:latin typeface="Verdana"/>
                <a:cs typeface="Verdana"/>
              </a:rPr>
              <a:t>be </a:t>
            </a:r>
            <a:r>
              <a:rPr dirty="0" sz="1800">
                <a:solidFill>
                  <a:srgbClr val="252525"/>
                </a:solidFill>
                <a:latin typeface="Verdana"/>
                <a:cs typeface="Verdana"/>
              </a:rPr>
              <a:t>applied</a:t>
            </a:r>
            <a:r>
              <a:rPr dirty="0" sz="1800" spc="-5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Verdana"/>
                <a:cs typeface="Verdana"/>
              </a:rPr>
              <a:t>to </a:t>
            </a:r>
            <a:r>
              <a:rPr dirty="0" sz="1800" spc="-50">
                <a:solidFill>
                  <a:srgbClr val="252525"/>
                </a:solidFill>
                <a:latin typeface="Verdana"/>
                <a:cs typeface="Verdana"/>
              </a:rPr>
              <a:t>international</a:t>
            </a:r>
            <a:r>
              <a:rPr dirty="0" sz="1800" spc="-1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800" spc="-45">
                <a:solidFill>
                  <a:srgbClr val="252525"/>
                </a:solidFill>
                <a:latin typeface="Verdana"/>
                <a:cs typeface="Verdana"/>
              </a:rPr>
              <a:t>contexts.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008748" y="363054"/>
            <a:ext cx="4911725" cy="3066415"/>
            <a:chOff x="7008748" y="363054"/>
            <a:chExt cx="4911725" cy="3066415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8748" y="363092"/>
              <a:ext cx="4087876" cy="30659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50422" y="363054"/>
              <a:ext cx="1169885" cy="76470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7161148" y="3505225"/>
            <a:ext cx="4088129" cy="3066415"/>
            <a:chOff x="7161148" y="3505225"/>
            <a:chExt cx="4088129" cy="306641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1148" y="3505225"/>
              <a:ext cx="4087876" cy="30659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1148" y="5761507"/>
              <a:ext cx="1295400" cy="809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616" y="498094"/>
            <a:ext cx="29552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15"/>
              <a:t>Thank</a:t>
            </a:r>
            <a:r>
              <a:rPr dirty="0" sz="4400" spc="-105"/>
              <a:t> </a:t>
            </a:r>
            <a:r>
              <a:rPr dirty="0" sz="4400" spc="-50"/>
              <a:t>you!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981200"/>
            <a:ext cx="12188825" cy="4876165"/>
            <a:chOff x="0" y="1981200"/>
            <a:chExt cx="12188825" cy="48761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1200"/>
              <a:ext cx="4113147" cy="31170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5457" y="4419593"/>
              <a:ext cx="4333367" cy="243751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0702" y="3200400"/>
              <a:ext cx="3759200" cy="281940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6348" y="310895"/>
            <a:ext cx="1400175" cy="13525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4723" y="381000"/>
            <a:ext cx="1295400" cy="13596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151748" y="0"/>
            <a:ext cx="4037329" cy="6858000"/>
            <a:chOff x="8151748" y="0"/>
            <a:chExt cx="4037329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671" y="6083300"/>
              <a:ext cx="140080" cy="273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748" y="5943600"/>
              <a:ext cx="685800" cy="1397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4671" y="5670550"/>
              <a:ext cx="140080" cy="2730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8948" y="0"/>
              <a:ext cx="3579876" cy="685800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351648" y="4419600"/>
            <a:ext cx="685800" cy="685800"/>
            <a:chOff x="7351648" y="4419600"/>
            <a:chExt cx="685800" cy="6858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4571" y="4832350"/>
              <a:ext cx="140080" cy="273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1648" y="4692650"/>
              <a:ext cx="685800" cy="139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571" y="4419600"/>
              <a:ext cx="140080" cy="273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9916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About</a:t>
            </a:r>
            <a:r>
              <a:rPr dirty="0" sz="3200" spc="-195"/>
              <a:t> </a:t>
            </a:r>
            <a:r>
              <a:rPr dirty="0" sz="3200" spc="-35"/>
              <a:t>me</a:t>
            </a:r>
            <a:endParaRPr sz="3200"/>
          </a:p>
        </p:txBody>
      </p:sp>
      <p:sp>
        <p:nvSpPr>
          <p:cNvPr id="15" name="object 15" descr=""/>
          <p:cNvSpPr txBox="1"/>
          <p:nvPr/>
        </p:nvSpPr>
        <p:spPr>
          <a:xfrm>
            <a:off x="1418336" y="1363217"/>
            <a:ext cx="4354830" cy="437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922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My</a:t>
            </a:r>
            <a:r>
              <a:rPr dirty="0" sz="15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name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60">
                <a:solidFill>
                  <a:srgbClr val="252525"/>
                </a:solidFill>
                <a:latin typeface="Verdana"/>
                <a:cs typeface="Verdana"/>
              </a:rPr>
              <a:t>is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252525"/>
                </a:solidFill>
                <a:latin typeface="Verdana"/>
                <a:cs typeface="Verdana"/>
              </a:rPr>
              <a:t>Valeriia,</a:t>
            </a:r>
            <a:r>
              <a:rPr dirty="0" sz="15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300">
                <a:solidFill>
                  <a:srgbClr val="252525"/>
                </a:solidFill>
                <a:latin typeface="Verdana"/>
                <a:cs typeface="Verdana"/>
              </a:rPr>
              <a:t>I</a:t>
            </a:r>
            <a:r>
              <a:rPr dirty="0" sz="15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am</a:t>
            </a:r>
            <a:r>
              <a:rPr dirty="0" sz="1500" spc="-6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114">
                <a:solidFill>
                  <a:srgbClr val="252525"/>
                </a:solidFill>
                <a:latin typeface="Verdana"/>
                <a:cs typeface="Verdana"/>
              </a:rPr>
              <a:t>a</a:t>
            </a:r>
            <a:r>
              <a:rPr dirty="0" sz="15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60">
                <a:solidFill>
                  <a:srgbClr val="252525"/>
                </a:solidFill>
                <a:latin typeface="Verdana"/>
                <a:cs typeface="Verdana"/>
              </a:rPr>
              <a:t>master’s</a:t>
            </a:r>
            <a:r>
              <a:rPr dirty="0" sz="15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degree </a:t>
            </a:r>
            <a:r>
              <a:rPr dirty="0" sz="1500" spc="-50">
                <a:solidFill>
                  <a:srgbClr val="252525"/>
                </a:solidFill>
                <a:latin typeface="Verdana"/>
                <a:cs typeface="Verdana"/>
              </a:rPr>
              <a:t>student</a:t>
            </a:r>
            <a:r>
              <a:rPr dirty="0" sz="15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at</a:t>
            </a:r>
            <a:r>
              <a:rPr dirty="0" sz="15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25">
                <a:solidFill>
                  <a:srgbClr val="252525"/>
                </a:solidFill>
                <a:latin typeface="Verdana"/>
                <a:cs typeface="Verdana"/>
              </a:rPr>
              <a:t>Sumy</a:t>
            </a:r>
            <a:r>
              <a:rPr dirty="0" sz="15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252525"/>
                </a:solidFill>
                <a:latin typeface="Verdana"/>
                <a:cs typeface="Verdana"/>
              </a:rPr>
              <a:t>State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45">
                <a:solidFill>
                  <a:srgbClr val="252525"/>
                </a:solidFill>
                <a:latin typeface="Verdana"/>
                <a:cs typeface="Verdana"/>
              </a:rPr>
              <a:t>Pedagogical</a:t>
            </a:r>
            <a:r>
              <a:rPr dirty="0" sz="15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252525"/>
                </a:solidFill>
                <a:latin typeface="Verdana"/>
                <a:cs typeface="Verdana"/>
              </a:rPr>
              <a:t>University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named</a:t>
            </a:r>
            <a:r>
              <a:rPr dirty="0" sz="1500" spc="-4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252525"/>
                </a:solidFill>
                <a:latin typeface="Verdana"/>
                <a:cs typeface="Verdana"/>
              </a:rPr>
              <a:t>after </a:t>
            </a:r>
            <a:r>
              <a:rPr dirty="0" sz="1500" spc="-125">
                <a:solidFill>
                  <a:srgbClr val="252525"/>
                </a:solidFill>
                <a:latin typeface="Verdana"/>
                <a:cs typeface="Verdana"/>
              </a:rPr>
              <a:t>A.S.</a:t>
            </a:r>
            <a:r>
              <a:rPr dirty="0" sz="1500" spc="-5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Makarenko.</a:t>
            </a:r>
            <a:endParaRPr sz="1500">
              <a:latin typeface="Verdana"/>
              <a:cs typeface="Verdana"/>
            </a:endParaRPr>
          </a:p>
          <a:p>
            <a:pPr marL="12700" marR="81280">
              <a:lnSpc>
                <a:spcPct val="100000"/>
              </a:lnSpc>
              <a:spcBef>
                <a:spcPts val="1800"/>
              </a:spcBef>
            </a:pPr>
            <a:r>
              <a:rPr dirty="0" sz="1500" spc="-170">
                <a:solidFill>
                  <a:srgbClr val="252525"/>
                </a:solidFill>
                <a:latin typeface="Verdana"/>
                <a:cs typeface="Verdana"/>
              </a:rPr>
              <a:t>This</a:t>
            </a:r>
            <a:r>
              <a:rPr dirty="0" sz="15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90">
                <a:solidFill>
                  <a:srgbClr val="252525"/>
                </a:solidFill>
                <a:latin typeface="Verdana"/>
                <a:cs typeface="Verdana"/>
              </a:rPr>
              <a:t>summer,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300">
                <a:solidFill>
                  <a:srgbClr val="252525"/>
                </a:solidFill>
                <a:latin typeface="Verdana"/>
                <a:cs typeface="Verdana"/>
              </a:rPr>
              <a:t>I</a:t>
            </a:r>
            <a:r>
              <a:rPr dirty="0" sz="15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50">
                <a:solidFill>
                  <a:srgbClr val="252525"/>
                </a:solidFill>
                <a:latin typeface="Verdana"/>
                <a:cs typeface="Verdana"/>
              </a:rPr>
              <a:t>had</a:t>
            </a:r>
            <a:r>
              <a:rPr dirty="0" sz="15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40">
                <a:solidFill>
                  <a:srgbClr val="252525"/>
                </a:solidFill>
                <a:latin typeface="Verdana"/>
                <a:cs typeface="Verdana"/>
              </a:rPr>
              <a:t>opportunity</a:t>
            </a:r>
            <a:r>
              <a:rPr dirty="0" sz="15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252525"/>
                </a:solidFill>
                <a:latin typeface="Verdana"/>
                <a:cs typeface="Verdana"/>
              </a:rPr>
              <a:t>to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participate</a:t>
            </a:r>
            <a:r>
              <a:rPr dirty="0" sz="15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75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5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an</a:t>
            </a:r>
            <a:r>
              <a:rPr dirty="0" sz="15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85" b="1">
                <a:solidFill>
                  <a:srgbClr val="252525"/>
                </a:solidFill>
                <a:latin typeface="Tahoma"/>
                <a:cs typeface="Tahoma"/>
              </a:rPr>
              <a:t>internship</a:t>
            </a:r>
            <a:r>
              <a:rPr dirty="0" sz="1500" spc="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b="1">
                <a:solidFill>
                  <a:srgbClr val="252525"/>
                </a:solidFill>
                <a:latin typeface="Tahoma"/>
                <a:cs typeface="Tahoma"/>
              </a:rPr>
              <a:t>at</a:t>
            </a:r>
            <a:r>
              <a:rPr dirty="0" sz="1500" spc="1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spc="90" b="1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dirty="0" sz="1500" spc="-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spc="-90" b="1">
                <a:solidFill>
                  <a:srgbClr val="252525"/>
                </a:solidFill>
                <a:latin typeface="Tahoma"/>
                <a:cs typeface="Tahoma"/>
              </a:rPr>
              <a:t>Polish</a:t>
            </a:r>
            <a:r>
              <a:rPr dirty="0" sz="1500" spc="1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spc="-30" b="1">
                <a:solidFill>
                  <a:srgbClr val="252525"/>
                </a:solidFill>
                <a:latin typeface="Tahoma"/>
                <a:cs typeface="Tahoma"/>
              </a:rPr>
              <a:t>summer </a:t>
            </a:r>
            <a:r>
              <a:rPr dirty="0" sz="1500" b="1">
                <a:solidFill>
                  <a:srgbClr val="252525"/>
                </a:solidFill>
                <a:latin typeface="Tahoma"/>
                <a:cs typeface="Tahoma"/>
              </a:rPr>
              <a:t>school</a:t>
            </a:r>
            <a:r>
              <a:rPr dirty="0" sz="1500" spc="-8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spc="-65" b="1">
                <a:solidFill>
                  <a:srgbClr val="252525"/>
                </a:solidFill>
                <a:latin typeface="Tahoma"/>
                <a:cs typeface="Tahoma"/>
              </a:rPr>
              <a:t>in</a:t>
            </a:r>
            <a:r>
              <a:rPr dirty="0" sz="150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spc="-10" b="1">
                <a:solidFill>
                  <a:srgbClr val="252525"/>
                </a:solidFill>
                <a:latin typeface="Tahoma"/>
                <a:cs typeface="Tahoma"/>
              </a:rPr>
              <a:t>Poznań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00299"/>
              </a:lnSpc>
              <a:spcBef>
                <a:spcPts val="1795"/>
              </a:spcBef>
            </a:pPr>
            <a:r>
              <a:rPr dirty="0" sz="1500" spc="-100" b="1">
                <a:solidFill>
                  <a:srgbClr val="252525"/>
                </a:solidFill>
                <a:latin typeface="Tahoma"/>
                <a:cs typeface="Tahoma"/>
              </a:rPr>
              <a:t>The</a:t>
            </a:r>
            <a:r>
              <a:rPr dirty="0" sz="1500" spc="1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spc="-45" b="1">
                <a:solidFill>
                  <a:srgbClr val="252525"/>
                </a:solidFill>
                <a:latin typeface="Tahoma"/>
                <a:cs typeface="Tahoma"/>
              </a:rPr>
              <a:t>primary</a:t>
            </a:r>
            <a:r>
              <a:rPr dirty="0" sz="1500" spc="-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 b="1">
                <a:solidFill>
                  <a:srgbClr val="252525"/>
                </a:solidFill>
                <a:latin typeface="Tahoma"/>
                <a:cs typeface="Tahoma"/>
              </a:rPr>
              <a:t>goal</a:t>
            </a:r>
            <a:r>
              <a:rPr dirty="0" sz="1500" spc="-3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5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14">
                <a:solidFill>
                  <a:srgbClr val="252525"/>
                </a:solidFill>
                <a:latin typeface="Verdana"/>
                <a:cs typeface="Verdana"/>
              </a:rPr>
              <a:t>this</a:t>
            </a:r>
            <a:r>
              <a:rPr dirty="0" sz="15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252525"/>
                </a:solidFill>
                <a:latin typeface="Verdana"/>
                <a:cs typeface="Verdana"/>
              </a:rPr>
              <a:t>internship</a:t>
            </a:r>
            <a:r>
              <a:rPr dirty="0" sz="15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252525"/>
                </a:solidFill>
                <a:latin typeface="Verdana"/>
                <a:cs typeface="Verdana"/>
              </a:rPr>
              <a:t>was</a:t>
            </a:r>
            <a:r>
              <a:rPr dirty="0" sz="15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252525"/>
                </a:solidFill>
                <a:latin typeface="Verdana"/>
                <a:cs typeface="Verdana"/>
              </a:rPr>
              <a:t>to </a:t>
            </a:r>
            <a:r>
              <a:rPr dirty="0" sz="1500" spc="60">
                <a:solidFill>
                  <a:srgbClr val="252525"/>
                </a:solidFill>
                <a:latin typeface="Verdana"/>
                <a:cs typeface="Verdana"/>
              </a:rPr>
              <a:t>deepen</a:t>
            </a:r>
            <a:r>
              <a:rPr dirty="0" sz="15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my</a:t>
            </a:r>
            <a:r>
              <a:rPr dirty="0" sz="15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252525"/>
                </a:solidFill>
                <a:latin typeface="Verdana"/>
                <a:cs typeface="Verdana"/>
              </a:rPr>
              <a:t>understanding</a:t>
            </a:r>
            <a:r>
              <a:rPr dirty="0" sz="1500" spc="-13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5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problem: </a:t>
            </a:r>
            <a:r>
              <a:rPr dirty="0" sz="1500" spc="-195" b="1" i="1">
                <a:solidFill>
                  <a:srgbClr val="4966AC"/>
                </a:solidFill>
                <a:latin typeface="Verdana"/>
                <a:cs typeface="Verdana"/>
              </a:rPr>
              <a:t>"Inspiration</a:t>
            </a:r>
            <a:r>
              <a:rPr dirty="0" sz="1500" spc="-5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90" b="1" i="1">
                <a:solidFill>
                  <a:srgbClr val="4966AC"/>
                </a:solidFill>
                <a:latin typeface="Verdana"/>
                <a:cs typeface="Verdana"/>
              </a:rPr>
              <a:t>and</a:t>
            </a:r>
            <a:r>
              <a:rPr dirty="0" sz="1500" spc="-6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30" b="1" i="1">
                <a:solidFill>
                  <a:srgbClr val="4966AC"/>
                </a:solidFill>
                <a:latin typeface="Verdana"/>
                <a:cs typeface="Verdana"/>
              </a:rPr>
              <a:t>Manipulation</a:t>
            </a:r>
            <a:r>
              <a:rPr dirty="0" sz="1500" spc="-5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50" b="1" i="1">
                <a:solidFill>
                  <a:srgbClr val="4966AC"/>
                </a:solidFill>
                <a:latin typeface="Verdana"/>
                <a:cs typeface="Verdana"/>
              </a:rPr>
              <a:t>of</a:t>
            </a:r>
            <a:r>
              <a:rPr dirty="0" sz="1500" spc="-40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30" b="1" i="1">
                <a:solidFill>
                  <a:srgbClr val="4966AC"/>
                </a:solidFill>
                <a:latin typeface="Verdana"/>
                <a:cs typeface="Verdana"/>
              </a:rPr>
              <a:t>Public</a:t>
            </a:r>
            <a:r>
              <a:rPr dirty="0" sz="1500" spc="-60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85" b="1" i="1">
                <a:solidFill>
                  <a:srgbClr val="4966AC"/>
                </a:solidFill>
                <a:latin typeface="Verdana"/>
                <a:cs typeface="Verdana"/>
              </a:rPr>
              <a:t>Opinion </a:t>
            </a:r>
            <a:r>
              <a:rPr dirty="0" sz="1500" spc="-125" b="1" i="1">
                <a:solidFill>
                  <a:srgbClr val="4966AC"/>
                </a:solidFill>
                <a:latin typeface="Verdana"/>
                <a:cs typeface="Verdana"/>
              </a:rPr>
              <a:t>as</a:t>
            </a:r>
            <a:r>
              <a:rPr dirty="0" sz="1500" spc="-80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60" b="1" i="1">
                <a:solidFill>
                  <a:srgbClr val="4966AC"/>
                </a:solidFill>
                <a:latin typeface="Verdana"/>
                <a:cs typeface="Verdana"/>
              </a:rPr>
              <a:t>Algorithms</a:t>
            </a:r>
            <a:r>
              <a:rPr dirty="0" sz="1500" spc="-5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85" b="1" i="1">
                <a:solidFill>
                  <a:srgbClr val="4966AC"/>
                </a:solidFill>
                <a:latin typeface="Verdana"/>
                <a:cs typeface="Verdana"/>
              </a:rPr>
              <a:t>for</a:t>
            </a:r>
            <a:r>
              <a:rPr dirty="0" sz="1500" spc="-6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05" b="1" i="1">
                <a:solidFill>
                  <a:srgbClr val="4966AC"/>
                </a:solidFill>
                <a:latin typeface="Verdana"/>
                <a:cs typeface="Verdana"/>
              </a:rPr>
              <a:t>Gaining</a:t>
            </a:r>
            <a:r>
              <a:rPr dirty="0" sz="1500" spc="-8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90" b="1" i="1">
                <a:solidFill>
                  <a:srgbClr val="4966AC"/>
                </a:solidFill>
                <a:latin typeface="Verdana"/>
                <a:cs typeface="Verdana"/>
              </a:rPr>
              <a:t>and</a:t>
            </a:r>
            <a:r>
              <a:rPr dirty="0" sz="1500" spc="-8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40" b="1" i="1">
                <a:solidFill>
                  <a:srgbClr val="4966AC"/>
                </a:solidFill>
                <a:latin typeface="Verdana"/>
                <a:cs typeface="Verdana"/>
              </a:rPr>
              <a:t>Maintaining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500" spc="-130" b="1" i="1">
                <a:solidFill>
                  <a:srgbClr val="4966AC"/>
                </a:solidFill>
                <a:latin typeface="Verdana"/>
                <a:cs typeface="Verdana"/>
              </a:rPr>
              <a:t>Political</a:t>
            </a:r>
            <a:r>
              <a:rPr dirty="0" sz="1500" spc="-80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90" b="1" i="1">
                <a:solidFill>
                  <a:srgbClr val="4966AC"/>
                </a:solidFill>
                <a:latin typeface="Verdana"/>
                <a:cs typeface="Verdana"/>
              </a:rPr>
              <a:t>Power</a:t>
            </a:r>
            <a:r>
              <a:rPr dirty="0" sz="1500" spc="-85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175" b="1" i="1">
                <a:solidFill>
                  <a:srgbClr val="4966AC"/>
                </a:solidFill>
                <a:latin typeface="Verdana"/>
                <a:cs typeface="Verdana"/>
              </a:rPr>
              <a:t>in</a:t>
            </a:r>
            <a:r>
              <a:rPr dirty="0" sz="1500" spc="-70" b="1" i="1">
                <a:solidFill>
                  <a:srgbClr val="4966AC"/>
                </a:solidFill>
                <a:latin typeface="Verdana"/>
                <a:cs typeface="Verdana"/>
              </a:rPr>
              <a:t> </a:t>
            </a:r>
            <a:r>
              <a:rPr dirty="0" sz="1500" spc="-20" b="1" i="1">
                <a:solidFill>
                  <a:srgbClr val="4966AC"/>
                </a:solidFill>
                <a:latin typeface="Verdana"/>
                <a:cs typeface="Verdana"/>
              </a:rPr>
              <a:t>Europe.”</a:t>
            </a:r>
            <a:endParaRPr sz="1500">
              <a:latin typeface="Verdana"/>
              <a:cs typeface="Verdana"/>
            </a:endParaRPr>
          </a:p>
          <a:p>
            <a:pPr marL="12700" marR="107950">
              <a:lnSpc>
                <a:spcPct val="100000"/>
              </a:lnSpc>
              <a:spcBef>
                <a:spcPts val="1790"/>
              </a:spcBef>
            </a:pPr>
            <a:r>
              <a:rPr dirty="0" sz="1500" spc="-170">
                <a:solidFill>
                  <a:srgbClr val="252525"/>
                </a:solidFill>
                <a:latin typeface="Verdana"/>
                <a:cs typeface="Verdana"/>
              </a:rPr>
              <a:t>This</a:t>
            </a:r>
            <a:r>
              <a:rPr dirty="0" sz="15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experience</a:t>
            </a:r>
            <a:r>
              <a:rPr dirty="0" sz="15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allowed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me</a:t>
            </a:r>
            <a:r>
              <a:rPr dirty="0" sz="1500" spc="-4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5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explore contemporary</a:t>
            </a:r>
            <a:r>
              <a:rPr dirty="0" sz="1500" spc="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approaches</a:t>
            </a:r>
            <a:r>
              <a:rPr dirty="0" sz="1500" spc="3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500" spc="-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political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communication</a:t>
            </a:r>
            <a:r>
              <a:rPr dirty="0" sz="15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5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5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252525"/>
                </a:solidFill>
                <a:latin typeface="Verdana"/>
                <a:cs typeface="Verdana"/>
              </a:rPr>
              <a:t>public</a:t>
            </a:r>
            <a:r>
              <a:rPr dirty="0" sz="15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252525"/>
                </a:solidFill>
                <a:latin typeface="Verdana"/>
                <a:cs typeface="Verdana"/>
              </a:rPr>
              <a:t>opinion</a:t>
            </a:r>
            <a:r>
              <a:rPr dirty="0" sz="15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dynamics 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5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114">
                <a:solidFill>
                  <a:srgbClr val="252525"/>
                </a:solidFill>
                <a:latin typeface="Verdana"/>
                <a:cs typeface="Verdana"/>
              </a:rPr>
              <a:t>a</a:t>
            </a:r>
            <a:r>
              <a:rPr dirty="0" sz="15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European</a:t>
            </a:r>
            <a:r>
              <a:rPr dirty="0" sz="15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252525"/>
                </a:solidFill>
                <a:latin typeface="Verdana"/>
                <a:cs typeface="Verdana"/>
              </a:rPr>
              <a:t>context,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252525"/>
                </a:solidFill>
                <a:latin typeface="Verdana"/>
                <a:cs typeface="Verdana"/>
              </a:rPr>
              <a:t>enriching</a:t>
            </a:r>
            <a:r>
              <a:rPr dirty="0" sz="15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252525"/>
                </a:solidFill>
                <a:latin typeface="Verdana"/>
                <a:cs typeface="Verdana"/>
              </a:rPr>
              <a:t>my </a:t>
            </a:r>
            <a:r>
              <a:rPr dirty="0" sz="1500" spc="70">
                <a:solidFill>
                  <a:srgbClr val="252525"/>
                </a:solidFill>
                <a:latin typeface="Verdana"/>
                <a:cs typeface="Verdana"/>
              </a:rPr>
              <a:t>academic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5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5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50">
                <a:solidFill>
                  <a:srgbClr val="252525"/>
                </a:solidFill>
                <a:latin typeface="Verdana"/>
                <a:cs typeface="Verdana"/>
              </a:rPr>
              <a:t>professional</a:t>
            </a:r>
            <a:r>
              <a:rPr dirty="0" sz="15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252525"/>
                </a:solidFill>
                <a:latin typeface="Verdana"/>
                <a:cs typeface="Verdana"/>
              </a:rPr>
              <a:t>perspectives.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207252" y="303275"/>
            <a:ext cx="5116830" cy="6078855"/>
            <a:chOff x="6207252" y="303275"/>
            <a:chExt cx="5116830" cy="6078855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7252" y="303275"/>
              <a:ext cx="4089654" cy="450875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07552" y="3240024"/>
              <a:ext cx="2716529" cy="3141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3948" y="838200"/>
            <a:ext cx="5029200" cy="50292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742048" y="1752600"/>
            <a:ext cx="4951095" cy="3810000"/>
            <a:chOff x="6742048" y="1752600"/>
            <a:chExt cx="4951095" cy="38100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2048" y="1752600"/>
              <a:ext cx="4951095" cy="3810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5959" y="2057400"/>
              <a:ext cx="4343400" cy="268833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9916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Background</a:t>
            </a:r>
            <a:r>
              <a:rPr dirty="0" sz="3200" spc="-180"/>
              <a:t> </a:t>
            </a:r>
            <a:r>
              <a:rPr dirty="0" sz="3200" spc="-60"/>
              <a:t>of</a:t>
            </a:r>
            <a:r>
              <a:rPr dirty="0" sz="3200" spc="-140"/>
              <a:t> </a:t>
            </a:r>
            <a:r>
              <a:rPr dirty="0" sz="3200" spc="-85"/>
              <a:t>the</a:t>
            </a:r>
            <a:r>
              <a:rPr dirty="0" sz="3200" spc="-130"/>
              <a:t> </a:t>
            </a:r>
            <a:r>
              <a:rPr dirty="0" sz="3200" spc="-140"/>
              <a:t>Summer</a:t>
            </a:r>
            <a:r>
              <a:rPr dirty="0" sz="3200" spc="-95"/>
              <a:t> </a:t>
            </a:r>
            <a:r>
              <a:rPr dirty="0" sz="3200" spc="-10"/>
              <a:t>School</a:t>
            </a:r>
            <a:endParaRPr sz="3200"/>
          </a:p>
        </p:txBody>
      </p:sp>
      <p:sp>
        <p:nvSpPr>
          <p:cNvPr id="10" name="object 10" descr=""/>
          <p:cNvSpPr txBox="1"/>
          <p:nvPr/>
        </p:nvSpPr>
        <p:spPr>
          <a:xfrm>
            <a:off x="1425066" y="1250949"/>
            <a:ext cx="4115435" cy="4860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 b="1">
                <a:solidFill>
                  <a:srgbClr val="4966AC"/>
                </a:solidFill>
                <a:latin typeface="Tahoma"/>
                <a:cs typeface="Tahoma"/>
              </a:rPr>
              <a:t>Event</a:t>
            </a:r>
            <a:r>
              <a:rPr dirty="0" sz="1600" spc="-4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Overview: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40" b="1">
                <a:solidFill>
                  <a:srgbClr val="252525"/>
                </a:solidFill>
                <a:latin typeface="Tahoma"/>
                <a:cs typeface="Tahoma"/>
              </a:rPr>
              <a:t>Location:</a:t>
            </a:r>
            <a:r>
              <a:rPr dirty="0" sz="1600" spc="-2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40">
                <a:solidFill>
                  <a:srgbClr val="252525"/>
                </a:solidFill>
                <a:latin typeface="Verdana"/>
                <a:cs typeface="Verdana"/>
              </a:rPr>
              <a:t>Poznań,</a:t>
            </a:r>
            <a:r>
              <a:rPr dirty="0" sz="16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Poland.</a:t>
            </a:r>
            <a:endParaRPr sz="1600">
              <a:latin typeface="Verdana"/>
              <a:cs typeface="Verdana"/>
            </a:endParaRPr>
          </a:p>
          <a:p>
            <a:pPr marL="12700" marR="337185">
              <a:lnSpc>
                <a:spcPct val="110000"/>
              </a:lnSpc>
              <a:spcBef>
                <a:spcPts val="1805"/>
              </a:spcBef>
            </a:pPr>
            <a:r>
              <a:rPr dirty="0" sz="1600" spc="-85">
                <a:solidFill>
                  <a:srgbClr val="252525"/>
                </a:solidFill>
                <a:latin typeface="Verdana"/>
                <a:cs typeface="Verdana"/>
              </a:rPr>
              <a:t>Organizers: </a:t>
            </a:r>
            <a:r>
              <a:rPr dirty="0" sz="1600" spc="-25">
                <a:solidFill>
                  <a:srgbClr val="252525"/>
                </a:solidFill>
                <a:latin typeface="Verdana"/>
                <a:cs typeface="Verdana"/>
              </a:rPr>
              <a:t>Department</a:t>
            </a:r>
            <a:r>
              <a:rPr dirty="0" sz="16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252525"/>
                </a:solidFill>
                <a:latin typeface="Verdana"/>
                <a:cs typeface="Verdana"/>
              </a:rPr>
              <a:t>Philosophy, </a:t>
            </a:r>
            <a:r>
              <a:rPr dirty="0" sz="1600" spc="55">
                <a:solidFill>
                  <a:srgbClr val="252525"/>
                </a:solidFill>
                <a:latin typeface="Verdana"/>
                <a:cs typeface="Verdana"/>
              </a:rPr>
              <a:t>Adam</a:t>
            </a:r>
            <a:r>
              <a:rPr dirty="0" sz="1600" spc="-13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Mickiewicz</a:t>
            </a:r>
            <a:r>
              <a:rPr dirty="0" sz="16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252525"/>
                </a:solidFill>
                <a:latin typeface="Verdana"/>
                <a:cs typeface="Verdana"/>
              </a:rPr>
              <a:t>University.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-70" b="1">
                <a:solidFill>
                  <a:srgbClr val="252525"/>
                </a:solidFill>
                <a:latin typeface="Tahoma"/>
                <a:cs typeface="Tahoma"/>
              </a:rPr>
              <a:t>Dates:</a:t>
            </a:r>
            <a:r>
              <a:rPr dirty="0" sz="1600" spc="-1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60">
                <a:solidFill>
                  <a:srgbClr val="252525"/>
                </a:solidFill>
                <a:latin typeface="Verdana"/>
                <a:cs typeface="Verdana"/>
              </a:rPr>
              <a:t>July</a:t>
            </a:r>
            <a:r>
              <a:rPr dirty="0" sz="1600" spc="-12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40">
                <a:solidFill>
                  <a:srgbClr val="252525"/>
                </a:solidFill>
                <a:latin typeface="Verdana"/>
                <a:cs typeface="Verdana"/>
              </a:rPr>
              <a:t>1</a:t>
            </a:r>
            <a:r>
              <a:rPr dirty="0" sz="16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6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252525"/>
                </a:solidFill>
                <a:latin typeface="Verdana"/>
                <a:cs typeface="Verdana"/>
              </a:rPr>
              <a:t>July</a:t>
            </a:r>
            <a:r>
              <a:rPr dirty="0" sz="1600" spc="-12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252525"/>
                </a:solidFill>
                <a:latin typeface="Verdana"/>
                <a:cs typeface="Verdana"/>
              </a:rPr>
              <a:t>6.</a:t>
            </a:r>
            <a:endParaRPr sz="1600">
              <a:latin typeface="Verdana"/>
              <a:cs typeface="Verdana"/>
            </a:endParaRPr>
          </a:p>
          <a:p>
            <a:pPr marL="12700" marR="242570">
              <a:lnSpc>
                <a:spcPct val="110000"/>
              </a:lnSpc>
              <a:spcBef>
                <a:spcPts val="1805"/>
              </a:spcBef>
            </a:pPr>
            <a:r>
              <a:rPr dirty="0" sz="1600" b="1">
                <a:solidFill>
                  <a:srgbClr val="252525"/>
                </a:solidFill>
                <a:latin typeface="Tahoma"/>
                <a:cs typeface="Tahoma"/>
              </a:rPr>
              <a:t>Key</a:t>
            </a:r>
            <a:r>
              <a:rPr dirty="0" sz="1600" spc="-2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65" b="1">
                <a:solidFill>
                  <a:srgbClr val="252525"/>
                </a:solidFill>
                <a:latin typeface="Tahoma"/>
                <a:cs typeface="Tahoma"/>
              </a:rPr>
              <a:t>Theme:</a:t>
            </a:r>
            <a:r>
              <a:rPr dirty="0" sz="1600" spc="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45">
                <a:solidFill>
                  <a:srgbClr val="252525"/>
                </a:solidFill>
                <a:latin typeface="Verdana"/>
                <a:cs typeface="Verdana"/>
              </a:rPr>
              <a:t>Focus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252525"/>
                </a:solidFill>
                <a:latin typeface="Verdana"/>
                <a:cs typeface="Verdana"/>
              </a:rPr>
              <a:t>on</a:t>
            </a:r>
            <a:r>
              <a:rPr dirty="0" sz="16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0">
                <a:solidFill>
                  <a:srgbClr val="252525"/>
                </a:solidFill>
                <a:latin typeface="Verdana"/>
                <a:cs typeface="Verdana"/>
              </a:rPr>
              <a:t>"Inspiration</a:t>
            </a:r>
            <a:r>
              <a:rPr dirty="0" sz="16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25">
                <a:solidFill>
                  <a:srgbClr val="252525"/>
                </a:solidFill>
                <a:latin typeface="Verdana"/>
                <a:cs typeface="Verdana"/>
              </a:rPr>
              <a:t>and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Manipulation</a:t>
            </a:r>
            <a:r>
              <a:rPr dirty="0" sz="16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6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Public</a:t>
            </a:r>
            <a:r>
              <a:rPr dirty="0" sz="1600" spc="-13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Opinion</a:t>
            </a:r>
            <a:r>
              <a:rPr dirty="0" sz="1600" spc="-12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252525"/>
                </a:solidFill>
                <a:latin typeface="Verdana"/>
                <a:cs typeface="Verdana"/>
              </a:rPr>
              <a:t>as </a:t>
            </a:r>
            <a:r>
              <a:rPr dirty="0" sz="1600" spc="-70">
                <a:solidFill>
                  <a:srgbClr val="252525"/>
                </a:solidFill>
                <a:latin typeface="Verdana"/>
                <a:cs typeface="Verdana"/>
              </a:rPr>
              <a:t>Algorithms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75">
                <a:solidFill>
                  <a:srgbClr val="252525"/>
                </a:solidFill>
                <a:latin typeface="Verdana"/>
                <a:cs typeface="Verdana"/>
              </a:rPr>
              <a:t>for</a:t>
            </a:r>
            <a:r>
              <a:rPr dirty="0" sz="16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252525"/>
                </a:solidFill>
                <a:latin typeface="Verdana"/>
                <a:cs typeface="Verdana"/>
              </a:rPr>
              <a:t>Gaining</a:t>
            </a:r>
            <a:r>
              <a:rPr dirty="0" sz="16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55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Maintaining </a:t>
            </a:r>
            <a:r>
              <a:rPr dirty="0" sz="1600" spc="-30">
                <a:solidFill>
                  <a:srgbClr val="252525"/>
                </a:solidFill>
                <a:latin typeface="Verdana"/>
                <a:cs typeface="Verdana"/>
              </a:rPr>
              <a:t>Political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252525"/>
                </a:solidFill>
                <a:latin typeface="Verdana"/>
                <a:cs typeface="Verdana"/>
              </a:rPr>
              <a:t>Power</a:t>
            </a:r>
            <a:r>
              <a:rPr dirty="0" sz="1600" spc="-5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5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Europe.“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65" b="1">
                <a:solidFill>
                  <a:srgbClr val="252525"/>
                </a:solidFill>
                <a:latin typeface="Tahoma"/>
                <a:cs typeface="Tahoma"/>
              </a:rPr>
              <a:t>Participants</a:t>
            </a:r>
            <a:r>
              <a:rPr dirty="0" sz="1600" spc="-1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252525"/>
                </a:solidFill>
                <a:latin typeface="Tahoma"/>
                <a:cs typeface="Tahoma"/>
              </a:rPr>
              <a:t>and</a:t>
            </a:r>
            <a:r>
              <a:rPr dirty="0" sz="1600" spc="-3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252525"/>
                </a:solidFill>
                <a:latin typeface="Tahoma"/>
                <a:cs typeface="Tahoma"/>
              </a:rPr>
              <a:t>Language</a:t>
            </a:r>
            <a:r>
              <a:rPr dirty="0" sz="1600" spc="-2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45" b="1">
                <a:solidFill>
                  <a:srgbClr val="252525"/>
                </a:solidFill>
                <a:latin typeface="Tahoma"/>
                <a:cs typeface="Tahoma"/>
              </a:rPr>
              <a:t>of</a:t>
            </a:r>
            <a:r>
              <a:rPr dirty="0" sz="1600" spc="-3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600" spc="-45" b="1">
                <a:solidFill>
                  <a:srgbClr val="252525"/>
                </a:solidFill>
                <a:latin typeface="Tahoma"/>
                <a:cs typeface="Tahoma"/>
              </a:rPr>
              <a:t>Instruction: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1795"/>
              </a:spcBef>
            </a:pPr>
            <a:r>
              <a:rPr dirty="0" sz="1600" spc="-135">
                <a:solidFill>
                  <a:srgbClr val="252525"/>
                </a:solidFill>
                <a:latin typeface="Verdana"/>
                <a:cs typeface="Verdana"/>
              </a:rPr>
              <a:t>26</a:t>
            </a:r>
            <a:r>
              <a:rPr dirty="0" sz="16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0">
                <a:solidFill>
                  <a:srgbClr val="252525"/>
                </a:solidFill>
                <a:latin typeface="Verdana"/>
                <a:cs typeface="Verdana"/>
              </a:rPr>
              <a:t>participants</a:t>
            </a:r>
            <a:r>
              <a:rPr dirty="0" sz="1600" spc="-75">
                <a:solidFill>
                  <a:srgbClr val="252525"/>
                </a:solidFill>
                <a:latin typeface="Verdana"/>
                <a:cs typeface="Verdana"/>
              </a:rPr>
              <a:t> from</a:t>
            </a:r>
            <a:r>
              <a:rPr dirty="0" sz="16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75">
                <a:solidFill>
                  <a:srgbClr val="252525"/>
                </a:solidFill>
                <a:latin typeface="Verdana"/>
                <a:cs typeface="Verdana"/>
              </a:rPr>
              <a:t>various</a:t>
            </a:r>
            <a:r>
              <a:rPr dirty="0" sz="16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252525"/>
                </a:solidFill>
                <a:latin typeface="Verdana"/>
                <a:cs typeface="Verdana"/>
              </a:rPr>
              <a:t>countries</a:t>
            </a:r>
            <a:r>
              <a:rPr dirty="0" sz="1600" spc="-5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252525"/>
                </a:solidFill>
                <a:latin typeface="Verdana"/>
                <a:cs typeface="Verdana"/>
              </a:rPr>
              <a:t>und </a:t>
            </a:r>
            <a:r>
              <a:rPr dirty="0" sz="1600" spc="-100">
                <a:solidFill>
                  <a:srgbClr val="252525"/>
                </a:solidFill>
                <a:latin typeface="Verdana"/>
                <a:cs typeface="Verdana"/>
              </a:rPr>
              <a:t>universities. </a:t>
            </a:r>
            <a:r>
              <a:rPr dirty="0" sz="1600" spc="-50">
                <a:solidFill>
                  <a:srgbClr val="252525"/>
                </a:solidFill>
                <a:latin typeface="Verdana"/>
                <a:cs typeface="Verdana"/>
              </a:rPr>
              <a:t>Lectures</a:t>
            </a:r>
            <a:r>
              <a:rPr dirty="0" sz="16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delivered</a:t>
            </a:r>
            <a:r>
              <a:rPr dirty="0" sz="16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6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English </a:t>
            </a:r>
            <a:r>
              <a:rPr dirty="0" sz="1600" spc="55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6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Verdana"/>
                <a:cs typeface="Verdana"/>
              </a:rPr>
              <a:t>Polish.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30160" y="533400"/>
            <a:ext cx="5059045" cy="5588000"/>
            <a:chOff x="7130160" y="533400"/>
            <a:chExt cx="5059045" cy="558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5049" y="4354829"/>
              <a:ext cx="130809" cy="25527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0160" y="4224020"/>
              <a:ext cx="640588" cy="13080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5049" y="3970020"/>
              <a:ext cx="130809" cy="25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4732" y="533400"/>
              <a:ext cx="5053203" cy="5588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9744" y="990600"/>
              <a:ext cx="4069079" cy="438492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6368160" y="2407920"/>
            <a:ext cx="640715" cy="640080"/>
            <a:chOff x="6368160" y="2407920"/>
            <a:chExt cx="640715" cy="64008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3049" y="2792730"/>
              <a:ext cx="130809" cy="25527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160" y="2661920"/>
              <a:ext cx="640714" cy="1308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3049" y="2407920"/>
              <a:ext cx="130809" cy="2540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81076" y="231089"/>
            <a:ext cx="4708525" cy="10026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85"/>
              <a:t>Structure</a:t>
            </a:r>
            <a:r>
              <a:rPr dirty="0" sz="3200" spc="-50"/>
              <a:t> </a:t>
            </a:r>
            <a:r>
              <a:rPr dirty="0" sz="3200" spc="-65"/>
              <a:t>of</a:t>
            </a:r>
            <a:r>
              <a:rPr dirty="0" sz="3200" spc="-160"/>
              <a:t> </a:t>
            </a:r>
            <a:r>
              <a:rPr dirty="0" sz="3200" spc="-90"/>
              <a:t>the</a:t>
            </a:r>
            <a:r>
              <a:rPr dirty="0" sz="3200" spc="-100"/>
              <a:t> </a:t>
            </a:r>
            <a:r>
              <a:rPr dirty="0" sz="3200" spc="-120"/>
              <a:t>Summer </a:t>
            </a:r>
            <a:r>
              <a:rPr dirty="0" sz="3200" spc="-10"/>
              <a:t>School</a:t>
            </a:r>
            <a:endParaRPr sz="3200"/>
          </a:p>
        </p:txBody>
      </p:sp>
      <p:sp>
        <p:nvSpPr>
          <p:cNvPr id="13" name="object 13" descr=""/>
          <p:cNvSpPr/>
          <p:nvPr/>
        </p:nvSpPr>
        <p:spPr>
          <a:xfrm>
            <a:off x="420649" y="1446999"/>
            <a:ext cx="5687695" cy="4770755"/>
          </a:xfrm>
          <a:custGeom>
            <a:avLst/>
            <a:gdLst/>
            <a:ahLst/>
            <a:cxnLst/>
            <a:rect l="l" t="t" r="r" b="b"/>
            <a:pathLst>
              <a:path w="5687695" h="4770755">
                <a:moveTo>
                  <a:pt x="0" y="4770501"/>
                </a:moveTo>
                <a:lnTo>
                  <a:pt x="5687314" y="4770501"/>
                </a:lnTo>
                <a:lnTo>
                  <a:pt x="5687314" y="0"/>
                </a:lnTo>
                <a:lnTo>
                  <a:pt x="0" y="0"/>
                </a:lnTo>
                <a:lnTo>
                  <a:pt x="0" y="4770501"/>
                </a:lnTo>
                <a:close/>
              </a:path>
            </a:pathLst>
          </a:custGeom>
          <a:ln w="9525">
            <a:solidFill>
              <a:srgbClr val="ACCA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99363" y="1477517"/>
            <a:ext cx="5420360" cy="465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20" b="1">
                <a:solidFill>
                  <a:srgbClr val="4966AC"/>
                </a:solidFill>
                <a:latin typeface="Tahoma"/>
                <a:cs typeface="Tahoma"/>
              </a:rPr>
              <a:t>The</a:t>
            </a:r>
            <a:r>
              <a:rPr dirty="0" sz="1600" spc="-1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Dynamics</a:t>
            </a:r>
            <a:r>
              <a:rPr dirty="0" sz="1600" spc="-9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45" b="1">
                <a:solidFill>
                  <a:srgbClr val="4966AC"/>
                </a:solidFill>
                <a:latin typeface="Tahoma"/>
                <a:cs typeface="Tahoma"/>
              </a:rPr>
              <a:t>of</a:t>
            </a:r>
            <a:r>
              <a:rPr dirty="0" sz="1600" spc="-5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4966AC"/>
                </a:solidFill>
                <a:latin typeface="Tahoma"/>
                <a:cs typeface="Tahoma"/>
              </a:rPr>
              <a:t>Public</a:t>
            </a:r>
            <a:r>
              <a:rPr dirty="0" sz="1600" spc="-4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Opinion:</a:t>
            </a:r>
            <a:endParaRPr sz="1600">
              <a:latin typeface="Tahoma"/>
              <a:cs typeface="Tahoma"/>
            </a:endParaRPr>
          </a:p>
          <a:p>
            <a:pPr marL="12700" marR="681355">
              <a:lnSpc>
                <a:spcPct val="100000"/>
              </a:lnSpc>
              <a:spcBef>
                <a:spcPts val="1905"/>
              </a:spcBef>
            </a:pPr>
            <a:r>
              <a:rPr dirty="0" sz="1600" spc="-20">
                <a:latin typeface="Verdana"/>
                <a:cs typeface="Verdana"/>
              </a:rPr>
              <a:t>How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public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opinion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80">
                <a:latin typeface="Verdana"/>
                <a:cs typeface="Verdana"/>
              </a:rPr>
              <a:t>is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shaped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by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media,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cultural </a:t>
            </a:r>
            <a:r>
              <a:rPr dirty="0" sz="1600" spc="-75">
                <a:latin typeface="Verdana"/>
                <a:cs typeface="Verdana"/>
              </a:rPr>
              <a:t>narratives,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strategies.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30">
                <a:latin typeface="Verdana"/>
                <a:cs typeface="Verdana"/>
              </a:rPr>
              <a:t>Role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algorithms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data-</a:t>
            </a:r>
            <a:r>
              <a:rPr dirty="0" sz="1600" spc="-45">
                <a:latin typeface="Verdana"/>
                <a:cs typeface="Verdana"/>
              </a:rPr>
              <a:t>driven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techniques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in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latin typeface="Verdana"/>
                <a:cs typeface="Verdana"/>
              </a:rPr>
              <a:t>modern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campaigns.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  <a:spcBef>
                <a:spcPts val="1930"/>
              </a:spcBef>
            </a:pPr>
            <a:r>
              <a:rPr dirty="0" sz="1600" spc="-40" b="1">
                <a:solidFill>
                  <a:srgbClr val="4966AC"/>
                </a:solidFill>
                <a:latin typeface="Tahoma"/>
                <a:cs typeface="Tahoma"/>
              </a:rPr>
              <a:t>Manipulation</a:t>
            </a:r>
            <a:r>
              <a:rPr dirty="0" sz="1600" spc="-5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4966AC"/>
                </a:solidFill>
                <a:latin typeface="Tahoma"/>
                <a:cs typeface="Tahoma"/>
              </a:rPr>
              <a:t>vs.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Inspiration:</a:t>
            </a:r>
            <a:endParaRPr sz="1600">
              <a:latin typeface="Tahoma"/>
              <a:cs typeface="Tahoma"/>
            </a:endParaRPr>
          </a:p>
          <a:p>
            <a:pPr marL="12700" marR="47625">
              <a:lnSpc>
                <a:spcPts val="1920"/>
              </a:lnSpc>
              <a:spcBef>
                <a:spcPts val="60"/>
              </a:spcBef>
            </a:pPr>
            <a:r>
              <a:rPr dirty="0" sz="1600" spc="-35">
                <a:latin typeface="Verdana"/>
                <a:cs typeface="Verdana"/>
              </a:rPr>
              <a:t>Ethical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40">
                <a:latin typeface="Verdana"/>
                <a:cs typeface="Verdana"/>
              </a:rPr>
              <a:t>considerations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in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influencing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public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opinion. Balancing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persuasive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strategies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with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transparency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25">
                <a:latin typeface="Verdana"/>
                <a:cs typeface="Verdana"/>
              </a:rPr>
              <a:t>and </a:t>
            </a:r>
            <a:r>
              <a:rPr dirty="0" sz="1600" spc="-10">
                <a:latin typeface="Verdana"/>
                <a:cs typeface="Verdana"/>
              </a:rPr>
              <a:t>truth.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  <a:spcBef>
                <a:spcPts val="1870"/>
              </a:spcBef>
            </a:pPr>
            <a:r>
              <a:rPr dirty="0" sz="1600" spc="50" b="1">
                <a:solidFill>
                  <a:srgbClr val="4966AC"/>
                </a:solidFill>
                <a:latin typeface="Tahoma"/>
                <a:cs typeface="Tahoma"/>
              </a:rPr>
              <a:t>Case</a:t>
            </a:r>
            <a:r>
              <a:rPr dirty="0" sz="1600" spc="-2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80" b="1">
                <a:solidFill>
                  <a:srgbClr val="4966AC"/>
                </a:solidFill>
                <a:latin typeface="Tahoma"/>
                <a:cs typeface="Tahoma"/>
              </a:rPr>
              <a:t>Studies</a:t>
            </a:r>
            <a:r>
              <a:rPr dirty="0" sz="160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95" b="1">
                <a:solidFill>
                  <a:srgbClr val="4966AC"/>
                </a:solidFill>
                <a:latin typeface="Tahoma"/>
                <a:cs typeface="Tahoma"/>
              </a:rPr>
              <a:t>from</a:t>
            </a:r>
            <a:r>
              <a:rPr dirty="0" sz="1600" spc="-1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Europe:</a:t>
            </a:r>
            <a:endParaRPr sz="1600">
              <a:latin typeface="Tahoma"/>
              <a:cs typeface="Tahoma"/>
            </a:endParaRPr>
          </a:p>
          <a:p>
            <a:pPr marL="12700" marR="19685">
              <a:lnSpc>
                <a:spcPts val="1920"/>
              </a:lnSpc>
              <a:spcBef>
                <a:spcPts val="60"/>
              </a:spcBef>
            </a:pPr>
            <a:r>
              <a:rPr dirty="0" sz="1600" spc="-65">
                <a:latin typeface="Verdana"/>
                <a:cs typeface="Verdana"/>
              </a:rPr>
              <a:t>Examples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discussed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during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the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program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(e.g.,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40">
                <a:latin typeface="Verdana"/>
                <a:cs typeface="Verdana"/>
              </a:rPr>
              <a:t>historical </a:t>
            </a:r>
            <a:r>
              <a:rPr dirty="0" sz="1600" spc="-80">
                <a:latin typeface="Verdana"/>
                <a:cs typeface="Verdana"/>
              </a:rPr>
              <a:t>or </a:t>
            </a:r>
            <a:r>
              <a:rPr dirty="0" sz="1600" spc="-20">
                <a:latin typeface="Verdana"/>
                <a:cs typeface="Verdana"/>
              </a:rPr>
              <a:t>contemporary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European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scenarios).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  <a:spcBef>
                <a:spcPts val="1864"/>
              </a:spcBef>
            </a:pPr>
            <a:r>
              <a:rPr dirty="0" sz="1600" b="1">
                <a:solidFill>
                  <a:srgbClr val="4966AC"/>
                </a:solidFill>
                <a:latin typeface="Tahoma"/>
                <a:cs typeface="Tahoma"/>
              </a:rPr>
              <a:t>Relevance</a:t>
            </a:r>
            <a:r>
              <a:rPr dirty="0" sz="1600" spc="-4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55" b="1">
                <a:solidFill>
                  <a:srgbClr val="4966AC"/>
                </a:solidFill>
                <a:latin typeface="Tahoma"/>
                <a:cs typeface="Tahoma"/>
              </a:rPr>
              <a:t>to</a:t>
            </a:r>
            <a:r>
              <a:rPr dirty="0" sz="1600" spc="-6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4966AC"/>
                </a:solidFill>
                <a:latin typeface="Tahoma"/>
                <a:cs typeface="Tahoma"/>
              </a:rPr>
              <a:t>Current</a:t>
            </a:r>
            <a:r>
              <a:rPr dirty="0" sz="1600" spc="-5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45" b="1">
                <a:solidFill>
                  <a:srgbClr val="4966AC"/>
                </a:solidFill>
                <a:latin typeface="Tahoma"/>
                <a:cs typeface="Tahoma"/>
              </a:rPr>
              <a:t>Political</a:t>
            </a:r>
            <a:r>
              <a:rPr dirty="0" sz="1600" spc="-3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Trends: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</a:pPr>
            <a:r>
              <a:rPr dirty="0" sz="1600">
                <a:latin typeface="Verdana"/>
                <a:cs typeface="Verdana"/>
              </a:rPr>
              <a:t>Connection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to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14">
                <a:latin typeface="Verdana"/>
                <a:cs typeface="Verdana"/>
              </a:rPr>
              <a:t>rising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60">
                <a:latin typeface="Verdana"/>
                <a:cs typeface="Verdana"/>
              </a:rPr>
              <a:t>populism,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the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role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social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media,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public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sentiment</a:t>
            </a:r>
            <a:r>
              <a:rPr dirty="0" sz="1600" spc="-80">
                <a:latin typeface="Verdana"/>
                <a:cs typeface="Verdana"/>
              </a:rPr>
              <a:t> in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Europe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359652" y="3482289"/>
            <a:ext cx="4330700" cy="3225800"/>
            <a:chOff x="6359652" y="3482289"/>
            <a:chExt cx="4330700" cy="322580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9652" y="3482289"/>
              <a:ext cx="4330446" cy="322554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3949" y="3832275"/>
              <a:ext cx="3657600" cy="254673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659499" y="3785489"/>
              <a:ext cx="3746500" cy="2638425"/>
            </a:xfrm>
            <a:custGeom>
              <a:avLst/>
              <a:gdLst/>
              <a:ahLst/>
              <a:cxnLst/>
              <a:rect l="l" t="t" r="r" b="b"/>
              <a:pathLst>
                <a:path w="3746500" h="2638425">
                  <a:moveTo>
                    <a:pt x="513460" y="0"/>
                  </a:moveTo>
                  <a:lnTo>
                    <a:pt x="513460" y="2286"/>
                  </a:lnTo>
                  <a:lnTo>
                    <a:pt x="3746500" y="2286"/>
                  </a:lnTo>
                  <a:lnTo>
                    <a:pt x="3746500" y="2170163"/>
                  </a:lnTo>
                  <a:lnTo>
                    <a:pt x="3744214" y="2216924"/>
                  </a:lnTo>
                  <a:lnTo>
                    <a:pt x="3737102" y="2263495"/>
                  </a:lnTo>
                  <a:lnTo>
                    <a:pt x="3725545" y="2308479"/>
                  </a:lnTo>
                  <a:lnTo>
                    <a:pt x="3709797" y="2351595"/>
                  </a:lnTo>
                  <a:lnTo>
                    <a:pt x="3689984" y="2392603"/>
                  </a:lnTo>
                  <a:lnTo>
                    <a:pt x="3666490" y="2431275"/>
                  </a:lnTo>
                  <a:lnTo>
                    <a:pt x="3639566" y="2467368"/>
                  </a:lnTo>
                  <a:lnTo>
                    <a:pt x="3609212" y="2500655"/>
                  </a:lnTo>
                  <a:lnTo>
                    <a:pt x="3575939" y="2530906"/>
                  </a:lnTo>
                  <a:lnTo>
                    <a:pt x="3539871" y="2557894"/>
                  </a:lnTo>
                  <a:lnTo>
                    <a:pt x="3501262" y="2581389"/>
                  </a:lnTo>
                  <a:lnTo>
                    <a:pt x="3460242" y="2601150"/>
                  </a:lnTo>
                  <a:lnTo>
                    <a:pt x="3417061" y="2616936"/>
                  </a:lnTo>
                  <a:lnTo>
                    <a:pt x="3372104" y="2628493"/>
                  </a:lnTo>
                  <a:lnTo>
                    <a:pt x="3325495" y="2635605"/>
                  </a:lnTo>
                  <a:lnTo>
                    <a:pt x="3278758" y="2637967"/>
                  </a:lnTo>
                  <a:lnTo>
                    <a:pt x="0" y="2637967"/>
                  </a:lnTo>
                  <a:lnTo>
                    <a:pt x="0" y="470154"/>
                  </a:lnTo>
                  <a:lnTo>
                    <a:pt x="2412" y="423291"/>
                  </a:lnTo>
                  <a:lnTo>
                    <a:pt x="9525" y="376809"/>
                  </a:lnTo>
                  <a:lnTo>
                    <a:pt x="21081" y="331724"/>
                  </a:lnTo>
                  <a:lnTo>
                    <a:pt x="36829" y="288671"/>
                  </a:lnTo>
                  <a:lnTo>
                    <a:pt x="56642" y="247650"/>
                  </a:lnTo>
                  <a:lnTo>
                    <a:pt x="80136" y="209042"/>
                  </a:lnTo>
                  <a:lnTo>
                    <a:pt x="107060" y="172847"/>
                  </a:lnTo>
                  <a:lnTo>
                    <a:pt x="137414" y="139573"/>
                  </a:lnTo>
                  <a:lnTo>
                    <a:pt x="170687" y="109347"/>
                  </a:lnTo>
                  <a:lnTo>
                    <a:pt x="206755" y="82296"/>
                  </a:lnTo>
                  <a:lnTo>
                    <a:pt x="245364" y="58800"/>
                  </a:lnTo>
                  <a:lnTo>
                    <a:pt x="286384" y="39116"/>
                  </a:lnTo>
                  <a:lnTo>
                    <a:pt x="329565" y="23368"/>
                  </a:lnTo>
                  <a:lnTo>
                    <a:pt x="374523" y="11811"/>
                  </a:lnTo>
                  <a:lnTo>
                    <a:pt x="421131" y="4699"/>
                  </a:lnTo>
                  <a:lnTo>
                    <a:pt x="51346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30160" y="533400"/>
            <a:ext cx="5057775" cy="5588000"/>
            <a:chOff x="7130160" y="533400"/>
            <a:chExt cx="5057775" cy="558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0160" y="3970020"/>
              <a:ext cx="640588" cy="64008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4732" y="533400"/>
              <a:ext cx="5053203" cy="558800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8160" y="2407920"/>
            <a:ext cx="640714" cy="6400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Workshop</a:t>
            </a:r>
            <a:r>
              <a:rPr dirty="0" spc="-130"/>
              <a:t> </a:t>
            </a:r>
            <a:r>
              <a:rPr dirty="0" spc="-200"/>
              <a:t>Highlights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31812" y="1600200"/>
            <a:ext cx="6104890" cy="4032250"/>
          </a:xfrm>
          <a:prstGeom prst="rect">
            <a:avLst/>
          </a:prstGeom>
          <a:ln w="9525">
            <a:solidFill>
              <a:srgbClr val="ACCAF8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 marR="139065">
              <a:lnSpc>
                <a:spcPct val="100000"/>
              </a:lnSpc>
              <a:spcBef>
                <a:spcPts val="320"/>
              </a:spcBef>
            </a:pPr>
            <a:r>
              <a:rPr dirty="0" sz="1600" spc="-65">
                <a:latin typeface="Verdana"/>
                <a:cs typeface="Verdana"/>
              </a:rPr>
              <a:t>During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the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internship, </a:t>
            </a:r>
            <a:r>
              <a:rPr dirty="0" sz="1600" spc="-80">
                <a:latin typeface="Verdana"/>
                <a:cs typeface="Verdana"/>
              </a:rPr>
              <a:t>workshops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were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designed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as</a:t>
            </a:r>
            <a:r>
              <a:rPr dirty="0" sz="1600" spc="-1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dynamic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collaborative</a:t>
            </a:r>
            <a:r>
              <a:rPr dirty="0" sz="1600" spc="-120">
                <a:latin typeface="Verdana"/>
                <a:cs typeface="Verdana"/>
              </a:rPr>
              <a:t> sessions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that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emphasized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active participation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from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45">
                <a:latin typeface="Verdana"/>
                <a:cs typeface="Verdana"/>
              </a:rPr>
              <a:t>all</a:t>
            </a:r>
            <a:r>
              <a:rPr dirty="0" sz="1600" spc="-1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attendees.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1935"/>
              </a:spcBef>
            </a:pPr>
            <a:r>
              <a:rPr dirty="0" sz="1600" spc="-75" b="1">
                <a:solidFill>
                  <a:srgbClr val="4966AC"/>
                </a:solidFill>
                <a:latin typeface="Tahoma"/>
                <a:cs typeface="Tahoma"/>
              </a:rPr>
              <a:t>These</a:t>
            </a:r>
            <a:r>
              <a:rPr dirty="0" sz="1600" spc="-4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65" b="1">
                <a:solidFill>
                  <a:srgbClr val="4966AC"/>
                </a:solidFill>
                <a:latin typeface="Tahoma"/>
                <a:cs typeface="Tahoma"/>
              </a:rPr>
              <a:t>workshops</a:t>
            </a:r>
            <a:r>
              <a:rPr dirty="0" sz="1600" spc="-3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65" b="1">
                <a:solidFill>
                  <a:srgbClr val="4966AC"/>
                </a:solidFill>
                <a:latin typeface="Tahoma"/>
                <a:cs typeface="Tahoma"/>
              </a:rPr>
              <a:t>often</a:t>
            </a:r>
            <a:r>
              <a:rPr dirty="0" sz="1600" spc="-3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966AC"/>
                </a:solidFill>
                <a:latin typeface="Tahoma"/>
                <a:cs typeface="Tahoma"/>
              </a:rPr>
              <a:t>included:</a:t>
            </a:r>
            <a:endParaRPr sz="1600">
              <a:latin typeface="Tahoma"/>
              <a:cs typeface="Tahoma"/>
            </a:endParaRPr>
          </a:p>
          <a:p>
            <a:pPr marL="91440" marR="126364">
              <a:lnSpc>
                <a:spcPct val="100000"/>
              </a:lnSpc>
              <a:spcBef>
                <a:spcPts val="1920"/>
              </a:spcBef>
            </a:pPr>
            <a:r>
              <a:rPr dirty="0" sz="1600" b="1">
                <a:latin typeface="Tahoma"/>
                <a:cs typeface="Tahoma"/>
              </a:rPr>
              <a:t>Group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95" b="1">
                <a:latin typeface="Tahoma"/>
                <a:cs typeface="Tahoma"/>
              </a:rPr>
              <a:t>simulations</a:t>
            </a:r>
            <a:r>
              <a:rPr dirty="0" sz="1600" spc="-95">
                <a:latin typeface="Verdana"/>
                <a:cs typeface="Verdana"/>
              </a:rPr>
              <a:t>: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role-</a:t>
            </a:r>
            <a:r>
              <a:rPr dirty="0" sz="1600" spc="-20">
                <a:latin typeface="Verdana"/>
                <a:cs typeface="Verdana"/>
              </a:rPr>
              <a:t>playing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exercises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where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participants </a:t>
            </a:r>
            <a:r>
              <a:rPr dirty="0" sz="1600" spc="70">
                <a:latin typeface="Verdana"/>
                <a:cs typeface="Verdana"/>
              </a:rPr>
              <a:t>acted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as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95">
                <a:latin typeface="Verdana"/>
                <a:cs typeface="Verdana"/>
              </a:rPr>
              <a:t> strategists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75">
                <a:latin typeface="Verdana"/>
                <a:cs typeface="Verdana"/>
              </a:rPr>
              <a:t>or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media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representatives </a:t>
            </a:r>
            <a:r>
              <a:rPr dirty="0" sz="1600" spc="-25">
                <a:latin typeface="Verdana"/>
                <a:cs typeface="Verdana"/>
              </a:rPr>
              <a:t>to design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campaigns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or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respond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to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crises.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ts val="1914"/>
              </a:lnSpc>
              <a:spcBef>
                <a:spcPts val="1920"/>
              </a:spcBef>
            </a:pPr>
            <a:r>
              <a:rPr dirty="0" sz="1600" spc="50" b="1">
                <a:latin typeface="Tahoma"/>
                <a:cs typeface="Tahoma"/>
              </a:rPr>
              <a:t>Case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spc="-85" b="1">
                <a:latin typeface="Tahoma"/>
                <a:cs typeface="Tahoma"/>
              </a:rPr>
              <a:t>studies: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80">
                <a:latin typeface="Verdana"/>
                <a:cs typeface="Verdana"/>
              </a:rPr>
              <a:t>analysis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real-</a:t>
            </a:r>
            <a:r>
              <a:rPr dirty="0" sz="1600" spc="-35">
                <a:latin typeface="Verdana"/>
                <a:cs typeface="Verdana"/>
              </a:rPr>
              <a:t>world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examples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public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ts val="1914"/>
              </a:lnSpc>
            </a:pPr>
            <a:r>
              <a:rPr dirty="0" sz="1600" spc="-20">
                <a:latin typeface="Verdana"/>
                <a:cs typeface="Verdana"/>
              </a:rPr>
              <a:t>opinion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manipulation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in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European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contexts.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Verdana"/>
              <a:cs typeface="Verdana"/>
            </a:endParaRPr>
          </a:p>
          <a:p>
            <a:pPr marL="91440" marR="292100">
              <a:lnSpc>
                <a:spcPct val="99700"/>
              </a:lnSpc>
            </a:pPr>
            <a:r>
              <a:rPr dirty="0" sz="1600" spc="-25" b="1">
                <a:latin typeface="Tahoma"/>
                <a:cs typeface="Tahoma"/>
              </a:rPr>
              <a:t>Debates: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spc="-60">
                <a:latin typeface="Verdana"/>
                <a:cs typeface="Verdana"/>
              </a:rPr>
              <a:t>structured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85">
                <a:latin typeface="Verdana"/>
                <a:cs typeface="Verdana"/>
              </a:rPr>
              <a:t>discussions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where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30">
                <a:latin typeface="Verdana"/>
                <a:cs typeface="Verdana"/>
              </a:rPr>
              <a:t>participants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argued opposing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viewpoints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on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ethical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35">
                <a:latin typeface="Verdana"/>
                <a:cs typeface="Verdana"/>
              </a:rPr>
              <a:t>issues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related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to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public </a:t>
            </a:r>
            <a:r>
              <a:rPr dirty="0" sz="1600" spc="-20">
                <a:latin typeface="Verdana"/>
                <a:cs typeface="Verdana"/>
              </a:rPr>
              <a:t>opinion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55">
                <a:latin typeface="Verdana"/>
                <a:cs typeface="Verdana"/>
              </a:rPr>
              <a:t>and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political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algorithms.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9744" y="990600"/>
            <a:ext cx="4069079" cy="43849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151748" y="0"/>
            <a:ext cx="4037329" cy="6858000"/>
            <a:chOff x="8151748" y="0"/>
            <a:chExt cx="4037329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671" y="6083300"/>
              <a:ext cx="140080" cy="273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748" y="5943600"/>
              <a:ext cx="685800" cy="1397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4671" y="5670550"/>
              <a:ext cx="140080" cy="2730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8948" y="0"/>
              <a:ext cx="3579876" cy="685800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351648" y="4419600"/>
            <a:ext cx="685800" cy="685800"/>
            <a:chOff x="7351648" y="4419600"/>
            <a:chExt cx="685800" cy="6858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4571" y="4832350"/>
              <a:ext cx="140080" cy="273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1648" y="4692650"/>
              <a:ext cx="685800" cy="139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571" y="4419600"/>
              <a:ext cx="140080" cy="273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85494" y="385318"/>
            <a:ext cx="48507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Relevance</a:t>
            </a:r>
            <a:r>
              <a:rPr dirty="0" sz="3200" spc="-30"/>
              <a:t> </a:t>
            </a:r>
            <a:r>
              <a:rPr dirty="0" sz="3200" spc="-114"/>
              <a:t>to</a:t>
            </a:r>
            <a:r>
              <a:rPr dirty="0" sz="3200" spc="-30"/>
              <a:t> </a:t>
            </a:r>
            <a:r>
              <a:rPr dirty="0" sz="3200"/>
              <a:t>My</a:t>
            </a:r>
            <a:r>
              <a:rPr dirty="0" sz="3200" spc="-30"/>
              <a:t> </a:t>
            </a:r>
            <a:r>
              <a:rPr dirty="0" sz="3200" spc="-130"/>
              <a:t>Studies</a:t>
            </a:r>
            <a:endParaRPr sz="3200"/>
          </a:p>
        </p:txBody>
      </p:sp>
      <p:sp>
        <p:nvSpPr>
          <p:cNvPr id="15" name="object 1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Connection</a:t>
            </a:r>
            <a:r>
              <a:rPr dirty="0" spc="-135"/>
              <a:t> </a:t>
            </a:r>
            <a:r>
              <a:rPr dirty="0" spc="-105"/>
              <a:t>to</a:t>
            </a:r>
            <a:r>
              <a:rPr dirty="0" spc="-40"/>
              <a:t> </a:t>
            </a:r>
            <a:r>
              <a:rPr dirty="0" spc="-65"/>
              <a:t>Master’s </a:t>
            </a:r>
            <a:r>
              <a:rPr dirty="0"/>
              <a:t>Degree</a:t>
            </a:r>
            <a:r>
              <a:rPr dirty="0" spc="-60"/>
              <a:t> </a:t>
            </a:r>
            <a:r>
              <a:rPr dirty="0" spc="-20"/>
              <a:t>Work</a:t>
            </a:r>
          </a:p>
          <a:p>
            <a:pPr marL="12700" marR="309245">
              <a:lnSpc>
                <a:spcPct val="110100"/>
              </a:lnSpc>
              <a:spcBef>
                <a:spcPts val="1814"/>
              </a:spcBef>
            </a:pP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My</a:t>
            </a:r>
            <a:r>
              <a:rPr dirty="0" sz="160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65" b="0">
                <a:solidFill>
                  <a:srgbClr val="252525"/>
                </a:solidFill>
                <a:latin typeface="Verdana"/>
                <a:cs typeface="Verdana"/>
              </a:rPr>
              <a:t>master’s</a:t>
            </a:r>
            <a:r>
              <a:rPr dirty="0" sz="1600" spc="-6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degree</a:t>
            </a:r>
            <a:r>
              <a:rPr dirty="0" sz="1600" spc="-4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14" b="0">
                <a:solidFill>
                  <a:srgbClr val="252525"/>
                </a:solidFill>
                <a:latin typeface="Verdana"/>
                <a:cs typeface="Verdana"/>
              </a:rPr>
              <a:t>thesis</a:t>
            </a:r>
            <a:r>
              <a:rPr dirty="0" sz="1600" spc="-6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focuses</a:t>
            </a:r>
            <a:r>
              <a:rPr dirty="0" sz="1600" spc="-5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on</a:t>
            </a:r>
            <a:r>
              <a:rPr dirty="0" sz="160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 b="0">
                <a:solidFill>
                  <a:srgbClr val="252525"/>
                </a:solidFill>
                <a:latin typeface="Verdana"/>
                <a:cs typeface="Verdana"/>
              </a:rPr>
              <a:t>the </a:t>
            </a:r>
            <a:r>
              <a:rPr dirty="0" sz="1600" spc="-40" b="0">
                <a:solidFill>
                  <a:srgbClr val="252525"/>
                </a:solidFill>
                <a:latin typeface="Verdana"/>
                <a:cs typeface="Verdana"/>
              </a:rPr>
              <a:t>linguosemiotic</a:t>
            </a:r>
            <a:r>
              <a:rPr dirty="0" sz="1600" spc="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space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Verdana"/>
                <a:cs typeface="Verdana"/>
              </a:rPr>
              <a:t>modern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10" b="0">
                <a:solidFill>
                  <a:srgbClr val="252525"/>
                </a:solidFill>
                <a:latin typeface="Verdana"/>
                <a:cs typeface="Verdana"/>
              </a:rPr>
              <a:t>English-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language 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fashion</a:t>
            </a:r>
            <a:r>
              <a:rPr dirty="0" sz="1600" spc="-6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media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discourse.</a:t>
            </a:r>
            <a:endParaRPr sz="1600">
              <a:latin typeface="Verdana"/>
              <a:cs typeface="Verdana"/>
            </a:endParaRPr>
          </a:p>
          <a:p>
            <a:pPr marL="12700" marR="275590">
              <a:lnSpc>
                <a:spcPct val="110000"/>
              </a:lnSpc>
              <a:spcBef>
                <a:spcPts val="1800"/>
              </a:spcBef>
            </a:pP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-6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research</a:t>
            </a:r>
            <a:r>
              <a:rPr dirty="0" sz="1600" spc="-5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examines</a:t>
            </a:r>
            <a:r>
              <a:rPr dirty="0" sz="1600" spc="-7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-7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interplay</a:t>
            </a:r>
            <a:r>
              <a:rPr dirty="0" sz="160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between</a:t>
            </a:r>
            <a:r>
              <a:rPr dirty="0" sz="1600" spc="-3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Verdana"/>
                <a:cs typeface="Verdana"/>
              </a:rPr>
              <a:t>text </a:t>
            </a:r>
            <a:r>
              <a:rPr dirty="0" sz="1600" spc="55" b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600" spc="-11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0" b="0">
                <a:solidFill>
                  <a:srgbClr val="252525"/>
                </a:solidFill>
                <a:latin typeface="Verdana"/>
                <a:cs typeface="Verdana"/>
              </a:rPr>
              <a:t>visuals</a:t>
            </a:r>
            <a:r>
              <a:rPr dirty="0" sz="1600" spc="-13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0" b="0">
                <a:solidFill>
                  <a:srgbClr val="252525"/>
                </a:solidFill>
                <a:latin typeface="Verdana"/>
                <a:cs typeface="Verdana"/>
              </a:rPr>
              <a:t>influencing</a:t>
            </a:r>
            <a:r>
              <a:rPr dirty="0" sz="160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55" b="0">
                <a:solidFill>
                  <a:srgbClr val="252525"/>
                </a:solidFill>
                <a:latin typeface="Verdana"/>
                <a:cs typeface="Verdana"/>
              </a:rPr>
              <a:t>readers'</a:t>
            </a:r>
            <a:r>
              <a:rPr dirty="0" sz="1600" spc="-7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perceptions</a:t>
            </a:r>
            <a:r>
              <a:rPr dirty="0" sz="1600" spc="-6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25" b="0">
                <a:solidFill>
                  <a:srgbClr val="252525"/>
                </a:solidFill>
                <a:latin typeface="Verdana"/>
                <a:cs typeface="Verdana"/>
              </a:rPr>
              <a:t>and </a:t>
            </a:r>
            <a:r>
              <a:rPr dirty="0" sz="1600" spc="-55" b="0">
                <a:solidFill>
                  <a:srgbClr val="252525"/>
                </a:solidFill>
                <a:latin typeface="Verdana"/>
                <a:cs typeface="Verdana"/>
              </a:rPr>
              <a:t>emotions,</a:t>
            </a:r>
            <a:r>
              <a:rPr dirty="0" sz="160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45" b="0">
                <a:solidFill>
                  <a:srgbClr val="252525"/>
                </a:solidFill>
                <a:latin typeface="Verdana"/>
                <a:cs typeface="Verdana"/>
              </a:rPr>
              <a:t>particularly</a:t>
            </a:r>
            <a:r>
              <a:rPr dirty="0" sz="160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60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-11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context</a:t>
            </a: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600" spc="-1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brand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promotion</a:t>
            </a:r>
            <a:r>
              <a:rPr dirty="0" sz="160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55" b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consumer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behavior.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10000"/>
              </a:lnSpc>
              <a:spcBef>
                <a:spcPts val="1800"/>
              </a:spcBef>
            </a:pP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-7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internship</a:t>
            </a:r>
            <a:r>
              <a:rPr dirty="0" sz="1600" spc="-6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600" spc="-9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Poland</a:t>
            </a:r>
            <a:r>
              <a:rPr dirty="0" sz="1600" spc="-9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65" b="0">
                <a:solidFill>
                  <a:srgbClr val="252525"/>
                </a:solidFill>
                <a:latin typeface="Verdana"/>
                <a:cs typeface="Verdana"/>
              </a:rPr>
              <a:t>deepened</a:t>
            </a:r>
            <a:r>
              <a:rPr dirty="0" sz="1600" spc="-6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 b="0">
                <a:solidFill>
                  <a:srgbClr val="252525"/>
                </a:solidFill>
                <a:latin typeface="Verdana"/>
                <a:cs typeface="Verdana"/>
              </a:rPr>
              <a:t>my</a:t>
            </a:r>
            <a:r>
              <a:rPr dirty="0" sz="1600" spc="5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understanding</a:t>
            </a:r>
            <a:r>
              <a:rPr dirty="0" sz="1600" spc="-4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60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how</a:t>
            </a:r>
            <a:r>
              <a:rPr dirty="0" sz="1600" spc="-9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discourse—</a:t>
            </a:r>
            <a:r>
              <a:rPr dirty="0" sz="1600" spc="-30" b="0">
                <a:solidFill>
                  <a:srgbClr val="252525"/>
                </a:solidFill>
                <a:latin typeface="Verdana"/>
                <a:cs typeface="Verdana"/>
              </a:rPr>
              <a:t>whether</a:t>
            </a:r>
            <a:r>
              <a:rPr dirty="0" sz="1600" spc="-20" b="0">
                <a:solidFill>
                  <a:srgbClr val="252525"/>
                </a:solidFill>
                <a:latin typeface="Verdana"/>
                <a:cs typeface="Verdana"/>
              </a:rPr>
              <a:t> political</a:t>
            </a:r>
            <a:r>
              <a:rPr dirty="0" sz="1600" spc="-9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 b="0">
                <a:solidFill>
                  <a:srgbClr val="252525"/>
                </a:solidFill>
                <a:latin typeface="Verdana"/>
                <a:cs typeface="Verdana"/>
              </a:rPr>
              <a:t>or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commercial—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affects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public</a:t>
            </a: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opinion.</a:t>
            </a:r>
            <a:r>
              <a:rPr dirty="0" sz="1600" spc="-6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-5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theories </a:t>
            </a:r>
            <a:r>
              <a:rPr dirty="0" sz="1600" spc="55" b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60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practices</a:t>
            </a:r>
            <a:r>
              <a:rPr dirty="0" sz="160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20" b="0">
                <a:solidFill>
                  <a:srgbClr val="252525"/>
                </a:solidFill>
                <a:latin typeface="Verdana"/>
                <a:cs typeface="Verdana"/>
              </a:rPr>
              <a:t>I</a:t>
            </a:r>
            <a:r>
              <a:rPr dirty="0" sz="1600" spc="-1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45" b="0">
                <a:solidFill>
                  <a:srgbClr val="252525"/>
                </a:solidFill>
                <a:latin typeface="Verdana"/>
                <a:cs typeface="Verdana"/>
              </a:rPr>
              <a:t>was</a:t>
            </a:r>
            <a:r>
              <a:rPr dirty="0" sz="160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60" b="0">
                <a:solidFill>
                  <a:srgbClr val="252525"/>
                </a:solidFill>
                <a:latin typeface="Verdana"/>
                <a:cs typeface="Verdana"/>
              </a:rPr>
              <a:t>engaged</a:t>
            </a:r>
            <a:r>
              <a:rPr dirty="0" sz="160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with </a:t>
            </a:r>
            <a:r>
              <a:rPr dirty="0" sz="1600" spc="-45" b="0">
                <a:solidFill>
                  <a:srgbClr val="252525"/>
                </a:solidFill>
                <a:latin typeface="Verdana"/>
                <a:cs typeface="Verdana"/>
              </a:rPr>
              <a:t>during</a:t>
            </a:r>
            <a:r>
              <a:rPr dirty="0" sz="1600" spc="-9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5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95" b="0">
                <a:solidFill>
                  <a:srgbClr val="252525"/>
                </a:solidFill>
                <a:latin typeface="Verdana"/>
                <a:cs typeface="Verdana"/>
              </a:rPr>
              <a:t>summer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school</a:t>
            </a:r>
            <a:r>
              <a:rPr dirty="0" sz="160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5" b="0">
                <a:solidFill>
                  <a:srgbClr val="252525"/>
                </a:solidFill>
                <a:latin typeface="Verdana"/>
                <a:cs typeface="Verdana"/>
              </a:rPr>
              <a:t>align</a:t>
            </a:r>
            <a:r>
              <a:rPr dirty="0" sz="160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35" b="0">
                <a:solidFill>
                  <a:srgbClr val="252525"/>
                </a:solidFill>
                <a:latin typeface="Verdana"/>
                <a:cs typeface="Verdana"/>
              </a:rPr>
              <a:t>closely</a:t>
            </a:r>
            <a:r>
              <a:rPr dirty="0" sz="160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with</a:t>
            </a:r>
            <a:r>
              <a:rPr dirty="0" sz="160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0" b="0">
                <a:solidFill>
                  <a:srgbClr val="252525"/>
                </a:solidFill>
                <a:latin typeface="Verdana"/>
                <a:cs typeface="Verdana"/>
              </a:rPr>
              <a:t>my </a:t>
            </a:r>
            <a:r>
              <a:rPr dirty="0" sz="1600" spc="60" b="0">
                <a:solidFill>
                  <a:srgbClr val="252525"/>
                </a:solidFill>
                <a:latin typeface="Verdana"/>
                <a:cs typeface="Verdana"/>
              </a:rPr>
              <a:t>academic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interest</a:t>
            </a:r>
            <a:r>
              <a:rPr dirty="0" sz="160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600" spc="-1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40" b="0">
                <a:solidFill>
                  <a:srgbClr val="252525"/>
                </a:solidFill>
                <a:latin typeface="Verdana"/>
                <a:cs typeface="Verdana"/>
              </a:rPr>
              <a:t>analyzing</a:t>
            </a:r>
            <a:r>
              <a:rPr dirty="0" sz="160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60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60" b="0">
                <a:solidFill>
                  <a:srgbClr val="252525"/>
                </a:solidFill>
                <a:latin typeface="Verdana"/>
                <a:cs typeface="Verdana"/>
              </a:rPr>
              <a:t>persuasive</a:t>
            </a:r>
            <a:r>
              <a:rPr dirty="0" sz="1600" spc="-11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mechanisms </a:t>
            </a:r>
            <a:r>
              <a:rPr dirty="0" sz="1600" spc="-80" b="0">
                <a:solidFill>
                  <a:srgbClr val="252525"/>
                </a:solidFill>
                <a:latin typeface="Verdana"/>
                <a:cs typeface="Verdana"/>
              </a:rPr>
              <a:t>within</a:t>
            </a:r>
            <a:r>
              <a:rPr dirty="0" sz="1600" spc="-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b="0">
                <a:solidFill>
                  <a:srgbClr val="252525"/>
                </a:solidFill>
                <a:latin typeface="Verdana"/>
                <a:cs typeface="Verdana"/>
              </a:rPr>
              <a:t>media</a:t>
            </a:r>
            <a:r>
              <a:rPr dirty="0" sz="1600" spc="-5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Verdana"/>
                <a:cs typeface="Verdana"/>
              </a:rPr>
              <a:t>texts.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32548" y="2057400"/>
            <a:ext cx="4340352" cy="2441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83120" y="0"/>
            <a:ext cx="4804410" cy="2082800"/>
            <a:chOff x="6683120" y="0"/>
            <a:chExt cx="4804410" cy="2082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6020" y="0"/>
              <a:ext cx="4461383" cy="1981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043" y="1809750"/>
              <a:ext cx="139953" cy="2730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3120" y="1670050"/>
              <a:ext cx="685800" cy="139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6043" y="1397000"/>
              <a:ext cx="139953" cy="27305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85576" y="5638800"/>
            <a:ext cx="685800" cy="685800"/>
            <a:chOff x="11085576" y="5638800"/>
            <a:chExt cx="685800" cy="6858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8372" y="6051550"/>
              <a:ext cx="140080" cy="273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5576" y="5911850"/>
              <a:ext cx="685800" cy="139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8372" y="5638800"/>
              <a:ext cx="140080" cy="273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69238" y="204292"/>
            <a:ext cx="35344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"/>
              <a:t>Outdoor</a:t>
            </a:r>
            <a:r>
              <a:rPr dirty="0" sz="3200" spc="-175"/>
              <a:t> </a:t>
            </a:r>
            <a:r>
              <a:rPr dirty="0" sz="3200" spc="-85"/>
              <a:t>Activities</a:t>
            </a:r>
            <a:endParaRPr sz="3200"/>
          </a:p>
        </p:txBody>
      </p:sp>
      <p:sp>
        <p:nvSpPr>
          <p:cNvPr id="15" name="object 15" descr=""/>
          <p:cNvSpPr txBox="1"/>
          <p:nvPr/>
        </p:nvSpPr>
        <p:spPr>
          <a:xfrm>
            <a:off x="1182687" y="1031239"/>
            <a:ext cx="4911725" cy="1828800"/>
          </a:xfrm>
          <a:prstGeom prst="rect">
            <a:avLst/>
          </a:prstGeom>
          <a:solidFill>
            <a:srgbClr val="E0EAEC"/>
          </a:solidFill>
          <a:ln w="12700">
            <a:solidFill>
              <a:srgbClr val="A4ACAD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365760" marR="145415" indent="-228600">
              <a:lnSpc>
                <a:spcPct val="90000"/>
              </a:lnSpc>
              <a:spcBef>
                <a:spcPts val="330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365760" algn="l"/>
              </a:tabLst>
            </a:pP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Beyond</a:t>
            </a:r>
            <a:r>
              <a:rPr dirty="0" sz="17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7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80">
                <a:solidFill>
                  <a:srgbClr val="252525"/>
                </a:solidFill>
                <a:latin typeface="Verdana"/>
                <a:cs typeface="Verdana"/>
              </a:rPr>
              <a:t>academic</a:t>
            </a:r>
            <a:r>
              <a:rPr dirty="0" sz="17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25">
                <a:solidFill>
                  <a:srgbClr val="252525"/>
                </a:solidFill>
                <a:latin typeface="Verdana"/>
                <a:cs typeface="Verdana"/>
              </a:rPr>
              <a:t>sessions,</a:t>
            </a:r>
            <a:r>
              <a:rPr dirty="0" sz="17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the 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summer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Verdana"/>
                <a:cs typeface="Verdana"/>
              </a:rPr>
              <a:t>school</a:t>
            </a:r>
            <a:r>
              <a:rPr dirty="0" sz="17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provided</a:t>
            </a:r>
            <a:r>
              <a:rPr dirty="0" sz="1700" spc="-15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enriching outdoor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55">
                <a:solidFill>
                  <a:srgbClr val="252525"/>
                </a:solidFill>
                <a:latin typeface="Verdana"/>
                <a:cs typeface="Verdana"/>
              </a:rPr>
              <a:t>activities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252525"/>
                </a:solidFill>
                <a:latin typeface="Verdana"/>
                <a:cs typeface="Verdana"/>
              </a:rPr>
              <a:t>that</a:t>
            </a:r>
            <a:r>
              <a:rPr dirty="0" sz="1700" spc="-4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helped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foster 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cultural</a:t>
            </a:r>
            <a:r>
              <a:rPr dirty="0" sz="1700" spc="-2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exchange</a:t>
            </a:r>
            <a:r>
              <a:rPr dirty="0" sz="1700" spc="-4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55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relaxation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among </a:t>
            </a:r>
            <a:r>
              <a:rPr dirty="0" sz="1700" spc="-40">
                <a:solidFill>
                  <a:srgbClr val="252525"/>
                </a:solidFill>
                <a:latin typeface="Verdana"/>
                <a:cs typeface="Verdana"/>
              </a:rPr>
              <a:t>participants.</a:t>
            </a:r>
            <a:r>
              <a:rPr dirty="0" sz="17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These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experiences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60">
                <a:solidFill>
                  <a:srgbClr val="252525"/>
                </a:solidFill>
                <a:latin typeface="Verdana"/>
                <a:cs typeface="Verdana"/>
              </a:rPr>
              <a:t>balanced </a:t>
            </a:r>
            <a:r>
              <a:rPr dirty="0" sz="1700" spc="-3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252525"/>
                </a:solidFill>
                <a:latin typeface="Verdana"/>
                <a:cs typeface="Verdana"/>
              </a:rPr>
              <a:t>intense</a:t>
            </a:r>
            <a:r>
              <a:rPr dirty="0" sz="17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40">
                <a:solidFill>
                  <a:srgbClr val="252525"/>
                </a:solidFill>
                <a:latin typeface="Verdana"/>
                <a:cs typeface="Verdana"/>
              </a:rPr>
              <a:t>learning</a:t>
            </a:r>
            <a:r>
              <a:rPr dirty="0" sz="17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schedule</a:t>
            </a:r>
            <a:r>
              <a:rPr dirty="0" sz="17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30">
                <a:solidFill>
                  <a:srgbClr val="252525"/>
                </a:solidFill>
                <a:latin typeface="Verdana"/>
                <a:cs typeface="Verdana"/>
              </a:rPr>
              <a:t>and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allowed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 for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252525"/>
                </a:solidFill>
                <a:latin typeface="Verdana"/>
                <a:cs typeface="Verdana"/>
              </a:rPr>
              <a:t>informal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interactions.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2349" y="3479241"/>
            <a:ext cx="3886200" cy="291465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3274948" y="5874880"/>
            <a:ext cx="2085975" cy="369570"/>
          </a:xfrm>
          <a:prstGeom prst="rect">
            <a:avLst/>
          </a:prstGeom>
          <a:solidFill>
            <a:srgbClr val="FFFFFF"/>
          </a:solidFill>
          <a:ln w="12700">
            <a:solidFill>
              <a:srgbClr val="297ED4"/>
            </a:solidFill>
          </a:ln>
        </p:spPr>
        <p:txBody>
          <a:bodyPr wrap="square" lIns="0" tIns="4254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34"/>
              </a:spcBef>
            </a:pPr>
            <a:r>
              <a:rPr dirty="0" sz="1800" spc="-80">
                <a:latin typeface="Verdana"/>
                <a:cs typeface="Verdana"/>
              </a:rPr>
              <a:t>Bonfire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Evening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7348" y="179704"/>
            <a:ext cx="2762630" cy="3683508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8792336" y="755383"/>
            <a:ext cx="1994535" cy="369570"/>
          </a:xfrm>
          <a:prstGeom prst="rect">
            <a:avLst/>
          </a:prstGeom>
          <a:solidFill>
            <a:srgbClr val="FFFFFF"/>
          </a:solidFill>
          <a:ln w="12700">
            <a:solidFill>
              <a:srgbClr val="4966AC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340"/>
              </a:spcBef>
            </a:pPr>
            <a:r>
              <a:rPr dirty="0" sz="1800">
                <a:latin typeface="Verdana"/>
                <a:cs typeface="Verdana"/>
              </a:rPr>
              <a:t>Catamaran</a:t>
            </a:r>
            <a:r>
              <a:rPr dirty="0" sz="1800" spc="17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ride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631688" y="2858668"/>
            <a:ext cx="2666365" cy="3623945"/>
            <a:chOff x="5631688" y="2858668"/>
            <a:chExt cx="2666365" cy="362394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1688" y="2858668"/>
              <a:ext cx="2666238" cy="354023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869559" y="6112929"/>
              <a:ext cx="1296035" cy="369570"/>
            </a:xfrm>
            <a:custGeom>
              <a:avLst/>
              <a:gdLst/>
              <a:ahLst/>
              <a:cxnLst/>
              <a:rect l="l" t="t" r="r" b="b"/>
              <a:pathLst>
                <a:path w="1296034" h="369570">
                  <a:moveTo>
                    <a:pt x="129552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295527" y="369328"/>
                  </a:lnTo>
                  <a:lnTo>
                    <a:pt x="1295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869559" y="6112929"/>
            <a:ext cx="1296035" cy="369570"/>
          </a:xfrm>
          <a:prstGeom prst="rect">
            <a:avLst/>
          </a:prstGeom>
          <a:ln w="12700">
            <a:solidFill>
              <a:srgbClr val="4966AC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350"/>
              </a:spcBef>
            </a:pPr>
            <a:r>
              <a:rPr dirty="0" sz="1800" spc="-35">
                <a:latin typeface="Verdana"/>
                <a:cs typeface="Verdana"/>
              </a:rPr>
              <a:t>Excursions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8700769" y="2906763"/>
            <a:ext cx="2905125" cy="3405504"/>
            <a:chOff x="8700769" y="2906763"/>
            <a:chExt cx="2905125" cy="3405504"/>
          </a:xfrm>
        </p:grpSpPr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41002" y="2906763"/>
              <a:ext cx="2564764" cy="340550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700769" y="5874880"/>
              <a:ext cx="2085975" cy="369570"/>
            </a:xfrm>
            <a:custGeom>
              <a:avLst/>
              <a:gdLst/>
              <a:ahLst/>
              <a:cxnLst/>
              <a:rect l="l" t="t" r="r" b="b"/>
              <a:pathLst>
                <a:path w="2085975" h="369570">
                  <a:moveTo>
                    <a:pt x="2085975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2085975" y="369328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700769" y="5874880"/>
            <a:ext cx="2085975" cy="369570"/>
          </a:xfrm>
          <a:prstGeom prst="rect">
            <a:avLst/>
          </a:prstGeom>
          <a:ln w="12700">
            <a:solidFill>
              <a:srgbClr val="4966AC"/>
            </a:solidFill>
          </a:ln>
        </p:spPr>
        <p:txBody>
          <a:bodyPr wrap="square" lIns="0" tIns="42544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34"/>
              </a:spcBef>
            </a:pPr>
            <a:r>
              <a:rPr dirty="0" sz="1800" spc="-95">
                <a:latin typeface="Verdana"/>
                <a:cs typeface="Verdana"/>
              </a:rPr>
              <a:t>Billiard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40">
                <a:latin typeface="Verdana"/>
                <a:cs typeface="Verdana"/>
              </a:rPr>
              <a:t>game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83120" y="0"/>
            <a:ext cx="4804410" cy="2082800"/>
            <a:chOff x="6683120" y="0"/>
            <a:chExt cx="4804410" cy="2082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6020" y="0"/>
              <a:ext cx="4461383" cy="1981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043" y="1809750"/>
              <a:ext cx="139953" cy="2730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3120" y="1670050"/>
              <a:ext cx="685800" cy="139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6043" y="1397000"/>
              <a:ext cx="139953" cy="27305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85576" y="5638800"/>
            <a:ext cx="685800" cy="685800"/>
            <a:chOff x="11085576" y="5638800"/>
            <a:chExt cx="685800" cy="6858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8372" y="6051550"/>
              <a:ext cx="140080" cy="273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5576" y="5911850"/>
              <a:ext cx="685800" cy="1397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8372" y="5638800"/>
              <a:ext cx="140080" cy="2730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72616" y="232918"/>
            <a:ext cx="4926965" cy="904240"/>
          </a:xfrm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dirty="0" sz="3200" spc="-100"/>
              <a:t>Personal</a:t>
            </a:r>
            <a:r>
              <a:rPr dirty="0" sz="3200" spc="-125"/>
              <a:t> </a:t>
            </a:r>
            <a:r>
              <a:rPr dirty="0" sz="3200" spc="-25"/>
              <a:t>Experience</a:t>
            </a:r>
            <a:r>
              <a:rPr dirty="0" sz="3200" spc="-140"/>
              <a:t> </a:t>
            </a:r>
            <a:r>
              <a:rPr dirty="0" sz="3200" spc="-25"/>
              <a:t>and </a:t>
            </a:r>
            <a:r>
              <a:rPr dirty="0" sz="3200" spc="-10"/>
              <a:t>Takeaways</a:t>
            </a:r>
            <a:endParaRPr sz="3200"/>
          </a:p>
        </p:txBody>
      </p:sp>
      <p:sp>
        <p:nvSpPr>
          <p:cNvPr id="15" name="object 15" descr=""/>
          <p:cNvSpPr txBox="1"/>
          <p:nvPr/>
        </p:nvSpPr>
        <p:spPr>
          <a:xfrm>
            <a:off x="1396746" y="1476501"/>
            <a:ext cx="4551045" cy="4538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240665" algn="l"/>
              </a:tabLst>
            </a:pPr>
            <a:r>
              <a:rPr dirty="0" sz="1700" spc="65" b="1">
                <a:solidFill>
                  <a:srgbClr val="4966AC"/>
                </a:solidFill>
                <a:latin typeface="Tahoma"/>
                <a:cs typeface="Tahoma"/>
              </a:rPr>
              <a:t>Academic</a:t>
            </a:r>
            <a:r>
              <a:rPr dirty="0" sz="1700" spc="-3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spc="-10" b="1">
                <a:solidFill>
                  <a:srgbClr val="4966AC"/>
                </a:solidFill>
                <a:latin typeface="Tahoma"/>
                <a:cs typeface="Tahoma"/>
              </a:rPr>
              <a:t>Growth:</a:t>
            </a:r>
            <a:endParaRPr sz="1700">
              <a:latin typeface="Tahoma"/>
              <a:cs typeface="Tahoma"/>
            </a:endParaRPr>
          </a:p>
          <a:p>
            <a:pPr marL="12700" marR="244475">
              <a:lnSpc>
                <a:spcPct val="100000"/>
              </a:lnSpc>
              <a:spcBef>
                <a:spcPts val="1800"/>
              </a:spcBef>
            </a:pP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New</a:t>
            </a:r>
            <a:r>
              <a:rPr dirty="0" sz="17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252525"/>
                </a:solidFill>
                <a:latin typeface="Verdana"/>
                <a:cs typeface="Verdana"/>
              </a:rPr>
              <a:t>perspectives</a:t>
            </a:r>
            <a:r>
              <a:rPr dirty="0" sz="17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on</a:t>
            </a:r>
            <a:r>
              <a:rPr dirty="0" sz="17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political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communication</a:t>
            </a:r>
            <a:r>
              <a:rPr dirty="0" sz="17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55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z="1700" spc="-5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public</a:t>
            </a:r>
            <a:r>
              <a:rPr dirty="0" sz="1700" spc="-8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opinion.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Application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7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knowledge</a:t>
            </a:r>
            <a:r>
              <a:rPr dirty="0" sz="17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7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252525"/>
                </a:solidFill>
                <a:latin typeface="Verdana"/>
                <a:cs typeface="Verdana"/>
              </a:rPr>
              <a:t>your</a:t>
            </a:r>
            <a:r>
              <a:rPr dirty="0" sz="17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30">
                <a:solidFill>
                  <a:srgbClr val="252525"/>
                </a:solidFill>
                <a:latin typeface="Verdana"/>
                <a:cs typeface="Verdana"/>
              </a:rPr>
              <a:t>field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of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study.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805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240665" algn="l"/>
              </a:tabLst>
            </a:pPr>
            <a:r>
              <a:rPr dirty="0" sz="1700" spc="-120" b="1">
                <a:solidFill>
                  <a:srgbClr val="4966AC"/>
                </a:solidFill>
                <a:latin typeface="Tahoma"/>
                <a:cs typeface="Tahoma"/>
              </a:rPr>
              <a:t>Skills</a:t>
            </a:r>
            <a:r>
              <a:rPr dirty="0" sz="1700" spc="2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spc="-10" b="1">
                <a:solidFill>
                  <a:srgbClr val="4966AC"/>
                </a:solidFill>
                <a:latin typeface="Tahoma"/>
                <a:cs typeface="Tahoma"/>
              </a:rPr>
              <a:t>Developed:</a:t>
            </a:r>
            <a:endParaRPr sz="1700">
              <a:latin typeface="Tahoma"/>
              <a:cs typeface="Tahoma"/>
            </a:endParaRPr>
          </a:p>
          <a:p>
            <a:pPr marL="12700" marR="766445">
              <a:lnSpc>
                <a:spcPct val="100000"/>
              </a:lnSpc>
              <a:spcBef>
                <a:spcPts val="1800"/>
              </a:spcBef>
            </a:pPr>
            <a:r>
              <a:rPr dirty="0" sz="1700" spc="-30">
                <a:solidFill>
                  <a:srgbClr val="252525"/>
                </a:solidFill>
                <a:latin typeface="Verdana"/>
                <a:cs typeface="Verdana"/>
              </a:rPr>
              <a:t>Critical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thinking,</a:t>
            </a:r>
            <a:r>
              <a:rPr dirty="0" sz="17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analytical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75">
                <a:solidFill>
                  <a:srgbClr val="252525"/>
                </a:solidFill>
                <a:latin typeface="Verdana"/>
                <a:cs typeface="Verdana"/>
              </a:rPr>
              <a:t>skills,</a:t>
            </a:r>
            <a:r>
              <a:rPr dirty="0" sz="17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30">
                <a:solidFill>
                  <a:srgbClr val="252525"/>
                </a:solidFill>
                <a:latin typeface="Verdana"/>
                <a:cs typeface="Verdana"/>
              </a:rPr>
              <a:t>and </a:t>
            </a:r>
            <a:r>
              <a:rPr dirty="0" sz="1700" spc="-35">
                <a:solidFill>
                  <a:srgbClr val="252525"/>
                </a:solidFill>
                <a:latin typeface="Verdana"/>
                <a:cs typeface="Verdana"/>
              </a:rPr>
              <a:t>understanding</a:t>
            </a:r>
            <a:r>
              <a:rPr dirty="0" sz="17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of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interdisciplinary approaches.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800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240665" algn="l"/>
              </a:tabLst>
            </a:pPr>
            <a:r>
              <a:rPr dirty="0" sz="1700" spc="-70" b="1">
                <a:solidFill>
                  <a:srgbClr val="4966AC"/>
                </a:solidFill>
                <a:latin typeface="Tahoma"/>
                <a:cs typeface="Tahoma"/>
              </a:rPr>
              <a:t>Networking</a:t>
            </a:r>
            <a:r>
              <a:rPr dirty="0" sz="1700" spc="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4966AC"/>
                </a:solidFill>
                <a:latin typeface="Tahoma"/>
                <a:cs typeface="Tahoma"/>
              </a:rPr>
              <a:t>and</a:t>
            </a:r>
            <a:r>
              <a:rPr dirty="0" sz="1700" spc="1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spc="-65" b="1">
                <a:solidFill>
                  <a:srgbClr val="4966AC"/>
                </a:solidFill>
                <a:latin typeface="Tahoma"/>
                <a:cs typeface="Tahoma"/>
              </a:rPr>
              <a:t>Cultural</a:t>
            </a:r>
            <a:r>
              <a:rPr dirty="0" sz="1700" spc="1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spc="-10" b="1">
                <a:solidFill>
                  <a:srgbClr val="4966AC"/>
                </a:solidFill>
                <a:latin typeface="Tahoma"/>
                <a:cs typeface="Tahoma"/>
              </a:rPr>
              <a:t>Exchange:</a:t>
            </a:r>
            <a:endParaRPr sz="17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</a:pP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Collaborating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with 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international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peers.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Gaining</a:t>
            </a:r>
            <a:r>
              <a:rPr dirty="0" sz="1700" spc="-12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252525"/>
                </a:solidFill>
                <a:latin typeface="Verdana"/>
                <a:cs typeface="Verdana"/>
              </a:rPr>
              <a:t>insights</a:t>
            </a:r>
            <a:r>
              <a:rPr dirty="0" sz="17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55">
                <a:solidFill>
                  <a:srgbClr val="252525"/>
                </a:solidFill>
                <a:latin typeface="Verdana"/>
                <a:cs typeface="Verdana"/>
              </a:rPr>
              <a:t>into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55">
                <a:solidFill>
                  <a:srgbClr val="252525"/>
                </a:solidFill>
                <a:latin typeface="Verdana"/>
                <a:cs typeface="Verdana"/>
              </a:rPr>
              <a:t>diverse</a:t>
            </a:r>
            <a:r>
              <a:rPr dirty="0" sz="17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viewpoints</a:t>
            </a:r>
            <a:r>
              <a:rPr dirty="0" sz="17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30">
                <a:solidFill>
                  <a:srgbClr val="252525"/>
                </a:solidFill>
                <a:latin typeface="Verdana"/>
                <a:cs typeface="Verdana"/>
              </a:rPr>
              <a:t>and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strategies.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728332" y="267208"/>
            <a:ext cx="5191125" cy="6342380"/>
            <a:chOff x="6728332" y="267208"/>
            <a:chExt cx="5191125" cy="634238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8332" y="267208"/>
              <a:ext cx="2419350" cy="32258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68132" y="2362200"/>
              <a:ext cx="3429000" cy="257175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65639" y="3483838"/>
              <a:ext cx="2353818" cy="312547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8148" y="381000"/>
              <a:ext cx="1619503" cy="15024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6020" y="0"/>
            <a:ext cx="4461383" cy="19812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853440" cy="6858000"/>
            <a:chOff x="0" y="0"/>
            <a:chExt cx="85344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5294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760730" cy="6858000"/>
            </a:xfrm>
            <a:custGeom>
              <a:avLst/>
              <a:gdLst/>
              <a:ahLst/>
              <a:cxnLst/>
              <a:rect l="l" t="t" r="r" b="b"/>
              <a:pathLst>
                <a:path w="760730" h="6858000">
                  <a:moveTo>
                    <a:pt x="7604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0412" y="6858000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780148" y="4114812"/>
            <a:ext cx="4991735" cy="2413000"/>
            <a:chOff x="6780148" y="4114812"/>
            <a:chExt cx="4991735" cy="24130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5576" y="5638800"/>
              <a:ext cx="685800" cy="6858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0148" y="4114812"/>
              <a:ext cx="4396612" cy="24130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58316" y="309118"/>
            <a:ext cx="3729354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0"/>
              <a:t>Future</a:t>
            </a:r>
            <a:r>
              <a:rPr dirty="0" sz="3200" spc="-25"/>
              <a:t> </a:t>
            </a:r>
            <a:r>
              <a:rPr dirty="0" sz="3200" spc="-105"/>
              <a:t>Implications</a:t>
            </a:r>
            <a:endParaRPr sz="3200"/>
          </a:p>
        </p:txBody>
      </p:sp>
      <p:sp>
        <p:nvSpPr>
          <p:cNvPr id="10" name="object 10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240665" algn="l"/>
              </a:tabLst>
            </a:pPr>
            <a:r>
              <a:rPr dirty="0"/>
              <a:t>Advancing</a:t>
            </a:r>
            <a:r>
              <a:rPr dirty="0" spc="35"/>
              <a:t> </a:t>
            </a:r>
            <a:r>
              <a:rPr dirty="0" spc="-10"/>
              <a:t>Analytical</a:t>
            </a:r>
            <a:r>
              <a:rPr dirty="0" spc="55"/>
              <a:t> </a:t>
            </a:r>
            <a:r>
              <a:rPr dirty="0" spc="-10"/>
              <a:t>Skills</a:t>
            </a:r>
          </a:p>
          <a:p>
            <a:pPr marL="12700" marR="49530">
              <a:lnSpc>
                <a:spcPct val="90000"/>
              </a:lnSpc>
              <a:spcBef>
                <a:spcPts val="1795"/>
              </a:spcBef>
            </a:pPr>
            <a:r>
              <a:rPr dirty="0" spc="-95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knowledge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55" b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70" b="0">
                <a:solidFill>
                  <a:srgbClr val="252525"/>
                </a:solidFill>
                <a:latin typeface="Verdana"/>
                <a:cs typeface="Verdana"/>
              </a:rPr>
              <a:t>skills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gained</a:t>
            </a:r>
            <a:r>
              <a:rPr dirty="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during</a:t>
            </a:r>
            <a:r>
              <a:rPr dirty="0" spc="-5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252525"/>
                </a:solidFill>
                <a:latin typeface="Verdana"/>
                <a:cs typeface="Verdana"/>
              </a:rPr>
              <a:t>the 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internship</a:t>
            </a:r>
            <a:r>
              <a:rPr dirty="0" spc="-1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provide</a:t>
            </a:r>
            <a:r>
              <a:rPr dirty="0" spc="-13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130" b="0">
                <a:solidFill>
                  <a:srgbClr val="252525"/>
                </a:solidFill>
                <a:latin typeface="Verdana"/>
                <a:cs typeface="Verdana"/>
              </a:rPr>
              <a:t>a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solid</a:t>
            </a:r>
            <a:r>
              <a:rPr dirty="0" spc="-14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foundation</a:t>
            </a:r>
            <a:r>
              <a:rPr dirty="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252525"/>
                </a:solidFill>
                <a:latin typeface="Verdana"/>
                <a:cs typeface="Verdana"/>
              </a:rPr>
              <a:t>for </a:t>
            </a:r>
            <a:r>
              <a:rPr dirty="0" spc="-35" b="0">
                <a:solidFill>
                  <a:srgbClr val="252525"/>
                </a:solidFill>
                <a:latin typeface="Verdana"/>
                <a:cs typeface="Verdana"/>
              </a:rPr>
              <a:t>analyzing</a:t>
            </a:r>
            <a:r>
              <a:rPr dirty="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complex</a:t>
            </a:r>
            <a:r>
              <a:rPr dirty="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35" b="0">
                <a:solidFill>
                  <a:srgbClr val="252525"/>
                </a:solidFill>
                <a:latin typeface="Verdana"/>
                <a:cs typeface="Verdana"/>
              </a:rPr>
              <a:t>systems</a:t>
            </a:r>
            <a:r>
              <a:rPr dirty="0" spc="-25" b="0">
                <a:solidFill>
                  <a:srgbClr val="252525"/>
                </a:solidFill>
                <a:latin typeface="Verdana"/>
                <a:cs typeface="Verdana"/>
              </a:rPr>
              <a:t> of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communication,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particularly</a:t>
            </a:r>
            <a:r>
              <a:rPr dirty="0" spc="-1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0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pc="-5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strategies </a:t>
            </a:r>
            <a:r>
              <a:rPr dirty="0" spc="-30" b="0">
                <a:solidFill>
                  <a:srgbClr val="252525"/>
                </a:solidFill>
                <a:latin typeface="Verdana"/>
                <a:cs typeface="Verdana"/>
              </a:rPr>
              <a:t>used</a:t>
            </a:r>
            <a:r>
              <a:rPr dirty="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0" b="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pc="-7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manipulate</a:t>
            </a:r>
            <a:r>
              <a:rPr dirty="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public</a:t>
            </a:r>
            <a:r>
              <a:rPr dirty="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5" b="0">
                <a:solidFill>
                  <a:srgbClr val="252525"/>
                </a:solidFill>
                <a:latin typeface="Verdana"/>
                <a:cs typeface="Verdana"/>
              </a:rPr>
              <a:t>opinion.</a:t>
            </a:r>
            <a:r>
              <a:rPr dirty="0" spc="-1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0" b="0">
                <a:solidFill>
                  <a:srgbClr val="252525"/>
                </a:solidFill>
                <a:latin typeface="Verdana"/>
                <a:cs typeface="Verdana"/>
              </a:rPr>
              <a:t>This </a:t>
            </a:r>
            <a:r>
              <a:rPr dirty="0" spc="-90" b="0">
                <a:solidFill>
                  <a:srgbClr val="252525"/>
                </a:solidFill>
                <a:latin typeface="Verdana"/>
                <a:cs typeface="Verdana"/>
              </a:rPr>
              <a:t>insight</a:t>
            </a:r>
            <a:r>
              <a:rPr dirty="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95" b="0">
                <a:solidFill>
                  <a:srgbClr val="252525"/>
                </a:solidFill>
                <a:latin typeface="Verdana"/>
                <a:cs typeface="Verdana"/>
              </a:rPr>
              <a:t>can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90" b="0">
                <a:solidFill>
                  <a:srgbClr val="252525"/>
                </a:solidFill>
                <a:latin typeface="Verdana"/>
                <a:cs typeface="Verdana"/>
              </a:rPr>
              <a:t>be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applied</a:t>
            </a:r>
            <a:r>
              <a:rPr dirty="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pc="-4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90" b="0">
                <a:solidFill>
                  <a:srgbClr val="252525"/>
                </a:solidFill>
                <a:latin typeface="Verdana"/>
                <a:cs typeface="Verdana"/>
              </a:rPr>
              <a:t>further</a:t>
            </a:r>
            <a:r>
              <a:rPr dirty="0" spc="-6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5" b="0">
                <a:solidFill>
                  <a:srgbClr val="252525"/>
                </a:solidFill>
                <a:latin typeface="Verdana"/>
                <a:cs typeface="Verdana"/>
              </a:rPr>
              <a:t>research</a:t>
            </a:r>
            <a:r>
              <a:rPr dirty="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252525"/>
                </a:solidFill>
                <a:latin typeface="Verdana"/>
                <a:cs typeface="Verdana"/>
              </a:rPr>
              <a:t>in </a:t>
            </a:r>
            <a:r>
              <a:rPr dirty="0" spc="-75" b="0">
                <a:solidFill>
                  <a:srgbClr val="252525"/>
                </a:solidFill>
                <a:latin typeface="Verdana"/>
                <a:cs typeface="Verdana"/>
              </a:rPr>
              <a:t>various</a:t>
            </a:r>
            <a:r>
              <a:rPr dirty="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fields</a:t>
            </a:r>
            <a:r>
              <a:rPr dirty="0" spc="-1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5" b="0">
                <a:solidFill>
                  <a:srgbClr val="252525"/>
                </a:solidFill>
                <a:latin typeface="Verdana"/>
                <a:cs typeface="Verdana"/>
              </a:rPr>
              <a:t>such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60" b="0">
                <a:solidFill>
                  <a:srgbClr val="252525"/>
                </a:solidFill>
                <a:latin typeface="Verdana"/>
                <a:cs typeface="Verdana"/>
              </a:rPr>
              <a:t>as</a:t>
            </a:r>
            <a:r>
              <a:rPr dirty="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media</a:t>
            </a:r>
            <a:r>
              <a:rPr dirty="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95" b="0">
                <a:solidFill>
                  <a:srgbClr val="252525"/>
                </a:solidFill>
                <a:latin typeface="Verdana"/>
                <a:cs typeface="Verdana"/>
              </a:rPr>
              <a:t>studies,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political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science,</a:t>
            </a:r>
            <a:r>
              <a:rPr dirty="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55" b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advertising.</a:t>
            </a: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240665" algn="l"/>
              </a:tabLst>
            </a:pPr>
            <a:r>
              <a:rPr dirty="0"/>
              <a:t>Enhanced</a:t>
            </a:r>
            <a:r>
              <a:rPr dirty="0" spc="-35"/>
              <a:t> </a:t>
            </a:r>
            <a:r>
              <a:rPr dirty="0" spc="-70"/>
              <a:t>Professional</a:t>
            </a:r>
            <a:r>
              <a:rPr dirty="0" spc="-50"/>
              <a:t> </a:t>
            </a:r>
            <a:r>
              <a:rPr dirty="0" spc="-10"/>
              <a:t>Applications</a:t>
            </a:r>
          </a:p>
          <a:p>
            <a:pPr marL="12700" marR="5080">
              <a:lnSpc>
                <a:spcPct val="90100"/>
              </a:lnSpc>
              <a:spcBef>
                <a:spcPts val="1795"/>
              </a:spcBef>
            </a:pPr>
            <a:r>
              <a:rPr dirty="0" spc="-95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pc="-1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0" b="0">
                <a:solidFill>
                  <a:srgbClr val="252525"/>
                </a:solidFill>
                <a:latin typeface="Verdana"/>
                <a:cs typeface="Verdana"/>
              </a:rPr>
              <a:t>theoretical</a:t>
            </a:r>
            <a:r>
              <a:rPr dirty="0" spc="-11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65" b="0">
                <a:solidFill>
                  <a:srgbClr val="252525"/>
                </a:solidFill>
                <a:latin typeface="Verdana"/>
                <a:cs typeface="Verdana"/>
              </a:rPr>
              <a:t>frameworks</a:t>
            </a:r>
            <a:r>
              <a:rPr dirty="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65" b="0">
                <a:solidFill>
                  <a:srgbClr val="252525"/>
                </a:solidFill>
                <a:latin typeface="Verdana"/>
                <a:cs typeface="Verdana"/>
              </a:rPr>
              <a:t>from</a:t>
            </a:r>
            <a:r>
              <a:rPr dirty="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0" b="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pc="-10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summer </a:t>
            </a:r>
            <a:r>
              <a:rPr dirty="0" spc="-35" b="0">
                <a:solidFill>
                  <a:srgbClr val="252525"/>
                </a:solidFill>
                <a:latin typeface="Verdana"/>
                <a:cs typeface="Verdana"/>
              </a:rPr>
              <a:t>school,</a:t>
            </a:r>
            <a:r>
              <a:rPr dirty="0" spc="-12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5" b="0">
                <a:solidFill>
                  <a:srgbClr val="252525"/>
                </a:solidFill>
                <a:latin typeface="Verdana"/>
                <a:cs typeface="Verdana"/>
              </a:rPr>
              <a:t>such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60" b="0">
                <a:solidFill>
                  <a:srgbClr val="252525"/>
                </a:solidFill>
                <a:latin typeface="Verdana"/>
                <a:cs typeface="Verdana"/>
              </a:rPr>
              <a:t>as</a:t>
            </a:r>
            <a:r>
              <a:rPr dirty="0" spc="-9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40" b="0">
                <a:solidFill>
                  <a:srgbClr val="252525"/>
                </a:solidFill>
                <a:latin typeface="Verdana"/>
                <a:cs typeface="Verdana"/>
              </a:rPr>
              <a:t>semiotic</a:t>
            </a:r>
            <a:r>
              <a:rPr dirty="0" spc="-1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analysis</a:t>
            </a:r>
            <a:r>
              <a:rPr dirty="0" spc="-11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30" b="0">
                <a:solidFill>
                  <a:srgbClr val="252525"/>
                </a:solidFill>
                <a:latin typeface="Verdana"/>
                <a:cs typeface="Verdana"/>
              </a:rPr>
              <a:t>and 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discourse</a:t>
            </a:r>
            <a:r>
              <a:rPr dirty="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65" b="0">
                <a:solidFill>
                  <a:srgbClr val="252525"/>
                </a:solidFill>
                <a:latin typeface="Verdana"/>
                <a:cs typeface="Verdana"/>
              </a:rPr>
              <a:t>theory,</a:t>
            </a:r>
            <a:r>
              <a:rPr dirty="0" spc="-95" b="0">
                <a:solidFill>
                  <a:srgbClr val="252525"/>
                </a:solidFill>
                <a:latin typeface="Verdana"/>
                <a:cs typeface="Verdana"/>
              </a:rPr>
              <a:t> will </a:t>
            </a:r>
            <a:r>
              <a:rPr dirty="0" spc="-30" b="0">
                <a:solidFill>
                  <a:srgbClr val="252525"/>
                </a:solidFill>
                <a:latin typeface="Verdana"/>
                <a:cs typeface="Verdana"/>
              </a:rPr>
              <a:t>enrich</a:t>
            </a:r>
            <a:r>
              <a:rPr dirty="0" spc="-13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70" b="0">
                <a:solidFill>
                  <a:srgbClr val="252525"/>
                </a:solidFill>
                <a:latin typeface="Verdana"/>
                <a:cs typeface="Verdana"/>
              </a:rPr>
              <a:t>academic</a:t>
            </a:r>
          </a:p>
          <a:p>
            <a:pPr marL="12700" marR="154940">
              <a:lnSpc>
                <a:spcPts val="1839"/>
              </a:lnSpc>
              <a:spcBef>
                <a:spcPts val="25"/>
              </a:spcBef>
            </a:pP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projects</a:t>
            </a:r>
            <a:r>
              <a:rPr dirty="0" spc="-114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like</a:t>
            </a:r>
            <a:r>
              <a:rPr dirty="0" spc="-13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90" b="0">
                <a:solidFill>
                  <a:srgbClr val="252525"/>
                </a:solidFill>
                <a:latin typeface="Verdana"/>
                <a:cs typeface="Verdana"/>
              </a:rPr>
              <a:t>my</a:t>
            </a:r>
            <a:r>
              <a:rPr dirty="0" spc="-11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65" b="0">
                <a:solidFill>
                  <a:srgbClr val="252525"/>
                </a:solidFill>
                <a:latin typeface="Verdana"/>
                <a:cs typeface="Verdana"/>
              </a:rPr>
              <a:t>master’s</a:t>
            </a:r>
            <a:r>
              <a:rPr dirty="0" spc="-9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20" b="0">
                <a:solidFill>
                  <a:srgbClr val="252525"/>
                </a:solidFill>
                <a:latin typeface="Verdana"/>
                <a:cs typeface="Verdana"/>
              </a:rPr>
              <a:t>thesis.</a:t>
            </a:r>
            <a:r>
              <a:rPr dirty="0" spc="-10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0" b="0">
                <a:solidFill>
                  <a:srgbClr val="252525"/>
                </a:solidFill>
                <a:latin typeface="Verdana"/>
                <a:cs typeface="Verdana"/>
              </a:rPr>
              <a:t>These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concepts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95" b="0">
                <a:solidFill>
                  <a:srgbClr val="252525"/>
                </a:solidFill>
                <a:latin typeface="Verdana"/>
                <a:cs typeface="Verdana"/>
              </a:rPr>
              <a:t>can</a:t>
            </a:r>
            <a:r>
              <a:rPr dirty="0" spc="-5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40" b="0">
                <a:solidFill>
                  <a:srgbClr val="252525"/>
                </a:solidFill>
                <a:latin typeface="Verdana"/>
                <a:cs typeface="Verdana"/>
              </a:rPr>
              <a:t>also</a:t>
            </a:r>
            <a:r>
              <a:rPr dirty="0" spc="-6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guide</a:t>
            </a:r>
            <a:r>
              <a:rPr dirty="0" spc="-6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70" b="0">
                <a:solidFill>
                  <a:srgbClr val="252525"/>
                </a:solidFill>
                <a:latin typeface="Verdana"/>
                <a:cs typeface="Verdana"/>
              </a:rPr>
              <a:t>future</a:t>
            </a:r>
            <a:r>
              <a:rPr dirty="0" spc="-2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30" b="0">
                <a:solidFill>
                  <a:srgbClr val="252525"/>
                </a:solidFill>
                <a:latin typeface="Verdana"/>
                <a:cs typeface="Verdana"/>
              </a:rPr>
              <a:t>research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252525"/>
                </a:solidFill>
                <a:latin typeface="Verdana"/>
                <a:cs typeface="Verdana"/>
              </a:rPr>
              <a:t>in </a:t>
            </a:r>
            <a:r>
              <a:rPr dirty="0" b="0">
                <a:solidFill>
                  <a:srgbClr val="252525"/>
                </a:solidFill>
                <a:latin typeface="Verdana"/>
                <a:cs typeface="Verdana"/>
              </a:rPr>
              <a:t>media</a:t>
            </a:r>
            <a:r>
              <a:rPr dirty="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discourse</a:t>
            </a:r>
            <a:r>
              <a:rPr dirty="0" spc="-7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55" b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dirty="0" spc="-85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50" b="0">
                <a:solidFill>
                  <a:srgbClr val="252525"/>
                </a:solidFill>
                <a:latin typeface="Verdana"/>
                <a:cs typeface="Verdana"/>
              </a:rPr>
              <a:t>cultural</a:t>
            </a:r>
            <a:r>
              <a:rPr dirty="0" spc="-80" b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pc="-10" b="0">
                <a:solidFill>
                  <a:srgbClr val="252525"/>
                </a:solidFill>
                <a:latin typeface="Verdana"/>
                <a:cs typeface="Verdana"/>
              </a:rPr>
              <a:t>studies.</a:t>
            </a:r>
          </a:p>
        </p:txBody>
      </p:sp>
      <p:sp>
        <p:nvSpPr>
          <p:cNvPr id="11" name="object 11" descr=""/>
          <p:cNvSpPr/>
          <p:nvPr/>
        </p:nvSpPr>
        <p:spPr>
          <a:xfrm>
            <a:off x="6627748" y="762000"/>
            <a:ext cx="4911725" cy="3124200"/>
          </a:xfrm>
          <a:custGeom>
            <a:avLst/>
            <a:gdLst/>
            <a:ahLst/>
            <a:cxnLst/>
            <a:rect l="l" t="t" r="r" b="b"/>
            <a:pathLst>
              <a:path w="4911725" h="3124200">
                <a:moveTo>
                  <a:pt x="4911725" y="0"/>
                </a:moveTo>
                <a:lnTo>
                  <a:pt x="0" y="0"/>
                </a:lnTo>
                <a:lnTo>
                  <a:pt x="0" y="3124200"/>
                </a:lnTo>
                <a:lnTo>
                  <a:pt x="4911725" y="3124200"/>
                </a:lnTo>
                <a:lnTo>
                  <a:pt x="4911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627748" y="762000"/>
            <a:ext cx="4911725" cy="3124200"/>
          </a:xfrm>
          <a:prstGeom prst="rect">
            <a:avLst/>
          </a:prstGeom>
          <a:ln w="12700">
            <a:solidFill>
              <a:srgbClr val="619DD1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366395" indent="-22860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SzPct val="79411"/>
              <a:buFont typeface="Arial MT"/>
              <a:buChar char="•"/>
              <a:tabLst>
                <a:tab pos="366395" algn="l"/>
              </a:tabLst>
            </a:pPr>
            <a:r>
              <a:rPr dirty="0" sz="1700" b="1">
                <a:solidFill>
                  <a:srgbClr val="4966AC"/>
                </a:solidFill>
                <a:latin typeface="Tahoma"/>
                <a:cs typeface="Tahoma"/>
              </a:rPr>
              <a:t>Global</a:t>
            </a:r>
            <a:r>
              <a:rPr dirty="0" sz="1700" spc="1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4966AC"/>
                </a:solidFill>
                <a:latin typeface="Tahoma"/>
                <a:cs typeface="Tahoma"/>
              </a:rPr>
              <a:t>Relevance and</a:t>
            </a:r>
            <a:r>
              <a:rPr dirty="0" sz="1700" spc="25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spc="-25" b="1">
                <a:solidFill>
                  <a:srgbClr val="4966AC"/>
                </a:solidFill>
                <a:latin typeface="Tahoma"/>
                <a:cs typeface="Tahoma"/>
              </a:rPr>
              <a:t>Policy</a:t>
            </a:r>
            <a:r>
              <a:rPr dirty="0" sz="1700" spc="10" b="1">
                <a:solidFill>
                  <a:srgbClr val="4966AC"/>
                </a:solidFill>
                <a:latin typeface="Tahoma"/>
                <a:cs typeface="Tahoma"/>
              </a:rPr>
              <a:t> </a:t>
            </a:r>
            <a:r>
              <a:rPr dirty="0" sz="1700" spc="-10" b="1">
                <a:solidFill>
                  <a:srgbClr val="4966AC"/>
                </a:solidFill>
                <a:latin typeface="Tahoma"/>
                <a:cs typeface="Tahoma"/>
              </a:rPr>
              <a:t>Impact</a:t>
            </a:r>
            <a:endParaRPr sz="1700">
              <a:latin typeface="Tahoma"/>
              <a:cs typeface="Tahoma"/>
            </a:endParaRPr>
          </a:p>
          <a:p>
            <a:pPr marL="137795" marR="353060">
              <a:lnSpc>
                <a:spcPts val="1839"/>
              </a:lnSpc>
              <a:spcBef>
                <a:spcPts val="1825"/>
              </a:spcBef>
            </a:pPr>
            <a:r>
              <a:rPr dirty="0" sz="1700" spc="-100">
                <a:solidFill>
                  <a:srgbClr val="252525"/>
                </a:solidFill>
                <a:latin typeface="Verdana"/>
                <a:cs typeface="Verdana"/>
              </a:rPr>
              <a:t>The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10">
                <a:solidFill>
                  <a:srgbClr val="252525"/>
                </a:solidFill>
                <a:latin typeface="Verdana"/>
                <a:cs typeface="Verdana"/>
              </a:rPr>
              <a:t>lessons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learned</a:t>
            </a:r>
            <a:r>
              <a:rPr dirty="0" sz="17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have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252525"/>
                </a:solidFill>
                <a:latin typeface="Verdana"/>
                <a:cs typeface="Verdana"/>
              </a:rPr>
              <a:t>implications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for shaping</a:t>
            </a:r>
            <a:r>
              <a:rPr dirty="0" sz="1700" spc="-7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global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policy,</a:t>
            </a:r>
            <a:r>
              <a:rPr dirty="0" sz="1700" spc="-9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252525"/>
                </a:solidFill>
                <a:latin typeface="Verdana"/>
                <a:cs typeface="Verdana"/>
              </a:rPr>
              <a:t>particularly</a:t>
            </a:r>
            <a:r>
              <a:rPr dirty="0" sz="17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700" spc="-5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areas like:</a:t>
            </a:r>
            <a:endParaRPr sz="1700">
              <a:latin typeface="Verdana"/>
              <a:cs typeface="Verdana"/>
            </a:endParaRPr>
          </a:p>
          <a:p>
            <a:pPr marL="137795" marR="994410">
              <a:lnSpc>
                <a:spcPts val="1839"/>
              </a:lnSpc>
              <a:spcBef>
                <a:spcPts val="1789"/>
              </a:spcBef>
            </a:pPr>
            <a:r>
              <a:rPr dirty="0" sz="1700" spc="-20" b="1">
                <a:solidFill>
                  <a:srgbClr val="252525"/>
                </a:solidFill>
                <a:latin typeface="Tahoma"/>
                <a:cs typeface="Tahoma"/>
              </a:rPr>
              <a:t>Combatting</a:t>
            </a:r>
            <a:r>
              <a:rPr dirty="0" sz="1700" spc="-8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252525"/>
                </a:solidFill>
                <a:latin typeface="Tahoma"/>
                <a:cs typeface="Tahoma"/>
              </a:rPr>
              <a:t>Fake</a:t>
            </a:r>
            <a:r>
              <a:rPr dirty="0" sz="1700" spc="-6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-85" b="1">
                <a:solidFill>
                  <a:srgbClr val="252525"/>
                </a:solidFill>
                <a:latin typeface="Tahoma"/>
                <a:cs typeface="Tahoma"/>
              </a:rPr>
              <a:t>News:</a:t>
            </a:r>
            <a:r>
              <a:rPr dirty="0" sz="1700" spc="-40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developing </a:t>
            </a:r>
            <a:r>
              <a:rPr dirty="0" sz="1700" spc="-70">
                <a:solidFill>
                  <a:srgbClr val="252525"/>
                </a:solidFill>
                <a:latin typeface="Verdana"/>
                <a:cs typeface="Verdana"/>
              </a:rPr>
              <a:t>strategies</a:t>
            </a:r>
            <a:r>
              <a:rPr dirty="0" sz="1700" spc="-11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700" spc="-10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counter</a:t>
            </a:r>
            <a:r>
              <a:rPr dirty="0" sz="17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disinformation campaigns.</a:t>
            </a:r>
            <a:endParaRPr sz="1700">
              <a:latin typeface="Verdana"/>
              <a:cs typeface="Verdana"/>
            </a:endParaRPr>
          </a:p>
          <a:p>
            <a:pPr marL="137795" marR="603250">
              <a:lnSpc>
                <a:spcPct val="90000"/>
              </a:lnSpc>
              <a:spcBef>
                <a:spcPts val="1765"/>
              </a:spcBef>
            </a:pPr>
            <a:r>
              <a:rPr dirty="0" sz="1700" spc="-85" b="1">
                <a:solidFill>
                  <a:srgbClr val="252525"/>
                </a:solidFill>
                <a:latin typeface="Tahoma"/>
                <a:cs typeface="Tahoma"/>
              </a:rPr>
              <a:t>Promoting</a:t>
            </a:r>
            <a:r>
              <a:rPr dirty="0" sz="1700" spc="1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252525"/>
                </a:solidFill>
                <a:latin typeface="Tahoma"/>
                <a:cs typeface="Tahoma"/>
              </a:rPr>
              <a:t>Media</a:t>
            </a:r>
            <a:r>
              <a:rPr dirty="0" sz="1700" spc="3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-60" b="1">
                <a:solidFill>
                  <a:srgbClr val="252525"/>
                </a:solidFill>
                <a:latin typeface="Tahoma"/>
                <a:cs typeface="Tahoma"/>
              </a:rPr>
              <a:t>Literacy:</a:t>
            </a:r>
            <a:r>
              <a:rPr dirty="0" sz="1700" spc="25" b="1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encouraging </a:t>
            </a:r>
            <a:r>
              <a:rPr dirty="0" sz="1700" spc="-25">
                <a:solidFill>
                  <a:srgbClr val="252525"/>
                </a:solidFill>
                <a:latin typeface="Verdana"/>
                <a:cs typeface="Verdana"/>
              </a:rPr>
              <a:t>critical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252525"/>
                </a:solidFill>
                <a:latin typeface="Verdana"/>
                <a:cs typeface="Verdana"/>
              </a:rPr>
              <a:t>thinking</a:t>
            </a:r>
            <a:r>
              <a:rPr dirty="0" sz="1700" spc="-114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252525"/>
                </a:solidFill>
                <a:latin typeface="Verdana"/>
                <a:cs typeface="Verdana"/>
              </a:rPr>
              <a:t>in</a:t>
            </a:r>
            <a:r>
              <a:rPr dirty="0" sz="1700" spc="-10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252525"/>
                </a:solidFill>
                <a:latin typeface="Verdana"/>
                <a:cs typeface="Verdana"/>
              </a:rPr>
              <a:t>audiences</a:t>
            </a:r>
            <a:r>
              <a:rPr dirty="0" sz="1700" spc="-125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700" spc="-7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reduce </a:t>
            </a:r>
            <a:r>
              <a:rPr dirty="0" sz="1700" spc="-70">
                <a:solidFill>
                  <a:srgbClr val="252525"/>
                </a:solidFill>
                <a:latin typeface="Verdana"/>
                <a:cs typeface="Verdana"/>
              </a:rPr>
              <a:t>susceptibility</a:t>
            </a:r>
            <a:r>
              <a:rPr dirty="0" sz="1700" spc="-9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20">
                <a:solidFill>
                  <a:srgbClr val="252525"/>
                </a:solidFill>
                <a:latin typeface="Verdana"/>
                <a:cs typeface="Verdana"/>
              </a:rPr>
              <a:t>to</a:t>
            </a:r>
            <a:r>
              <a:rPr dirty="0" sz="1700" spc="-6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252525"/>
                </a:solidFill>
                <a:latin typeface="Verdana"/>
                <a:cs typeface="Verdana"/>
              </a:rPr>
              <a:t>manipulation.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2025-02-18T17:21:49Z</dcterms:created>
  <dcterms:modified xsi:type="dcterms:W3CDTF">2025-02-18T17:21:49Z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2025-02-18T00:00:00Z</vt:filetime>
  </property>
</Properties>
</file>