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18288000" cy="10287000"/>
  <p:notesSz cx="6858000" cy="9144000"/>
  <p:embeddedFontLst>
    <p:embeddedFont>
      <p:font typeface="HK Modular" charset="1" panose="00000800000000000000"/>
      <p:regular r:id="rId23"/>
    </p:embeddedFont>
    <p:embeddedFont>
      <p:font typeface="Gruppo" charset="1" panose="02000604060000020004"/>
      <p:regular r:id="rId24"/>
    </p:embeddedFont>
    <p:embeddedFont>
      <p:font typeface="Raleway Light" charset="1" panose="00000000000000000000"/>
      <p:regular r:id="rId25"/>
    </p:embeddedFont>
    <p:embeddedFont>
      <p:font typeface="Raleway Bold" charset="1" panose="00000000000000000000"/>
      <p:regular r:id="rId26"/>
    </p:embeddedFont>
    <p:embeddedFont>
      <p:font typeface="Raleway" charset="1" panose="00000000000000000000"/>
      <p:regular r:id="rId27"/>
    </p:embeddedFont>
    <p:embeddedFont>
      <p:font typeface="Open Sans Bold" charset="1" panose="020B0806030504020204"/>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26.fntdata"/><Relationship Id="rId8" Type="http://schemas.openxmlformats.org/officeDocument/2006/relationships/slide" Target="slides/slide3.xml"/><Relationship Id="rId21" Type="http://schemas.openxmlformats.org/officeDocument/2006/relationships/slide" Target="slides/slide16.xml"/><Relationship Id="rId3" Type="http://schemas.openxmlformats.org/officeDocument/2006/relationships/viewProps" Target="viewProps.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25.fntdata"/><Relationship Id="rId7" Type="http://schemas.openxmlformats.org/officeDocument/2006/relationships/slide" Target="slides/slide2.xml"/><Relationship Id="rId16" Type="http://schemas.openxmlformats.org/officeDocument/2006/relationships/slide" Target="slides/slide11.xml"/><Relationship Id="rId2" Type="http://schemas.openxmlformats.org/officeDocument/2006/relationships/presProps" Target="presProps.xml"/><Relationship Id="rId20" Type="http://schemas.openxmlformats.org/officeDocument/2006/relationships/slide" Target="slides/slide15.xml"/><Relationship Id="rId29" Type="http://schemas.openxmlformats.org/officeDocument/2006/relationships/customXml" Target="../customXml/item1.xml"/><Relationship Id="rId1" Type="http://schemas.openxmlformats.org/officeDocument/2006/relationships/slideMaster" Target="slideMasters/slideMaster1.xml"/><Relationship Id="rId11" Type="http://schemas.openxmlformats.org/officeDocument/2006/relationships/slide" Target="slides/slide6.xml"/><Relationship Id="rId24" Type="http://schemas.openxmlformats.org/officeDocument/2006/relationships/font" Target="fonts/font24.fntdata"/><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font" Target="fonts/font23.fntdata"/><Relationship Id="rId28" Type="http://schemas.openxmlformats.org/officeDocument/2006/relationships/font" Target="fonts/font28.fntdata"/><Relationship Id="rId5"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ustomXml" Target="../customXml/item3.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27.fntdata"/><Relationship Id="rId4" Type="http://schemas.openxmlformats.org/officeDocument/2006/relationships/theme" Target="theme/theme1.xml"/><Relationship Id="rId9" Type="http://schemas.openxmlformats.org/officeDocument/2006/relationships/slide" Target="slides/slide4.xml"/><Relationship Id="rId30" Type="http://schemas.openxmlformats.org/officeDocument/2006/relationships/customXml" Target="../customXml/item2.xml"/></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png" Type="http://schemas.openxmlformats.org/officeDocument/2006/relationships/image"/><Relationship Id="rId12" Target="../media/image11.png" Type="http://schemas.openxmlformats.org/officeDocument/2006/relationships/image"/><Relationship Id="rId13" Target="../media/image12.png" Type="http://schemas.openxmlformats.org/officeDocument/2006/relationships/image"/><Relationship Id="rId14" Target="../media/image13.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2.png" Type="http://schemas.openxmlformats.org/officeDocument/2006/relationships/image"/><Relationship Id="rId11" Target="../media/image33.svg" Type="http://schemas.openxmlformats.org/officeDocument/2006/relationships/image"/><Relationship Id="rId12" Target="../media/image34.png" Type="http://schemas.openxmlformats.org/officeDocument/2006/relationships/image"/><Relationship Id="rId2" Target="../media/image7.png" Type="http://schemas.openxmlformats.org/officeDocument/2006/relationships/image"/><Relationship Id="rId3" Target="../media/image8.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14.png" Type="http://schemas.openxmlformats.org/officeDocument/2006/relationships/image"/><Relationship Id="rId9" Target="../media/image15.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2.png" Type="http://schemas.openxmlformats.org/officeDocument/2006/relationships/image"/><Relationship Id="rId11" Target="../media/image33.svg" Type="http://schemas.openxmlformats.org/officeDocument/2006/relationships/image"/><Relationship Id="rId12" Target="../media/image34.png" Type="http://schemas.openxmlformats.org/officeDocument/2006/relationships/image"/><Relationship Id="rId13" Target="../media/image35.jpeg" Type="http://schemas.openxmlformats.org/officeDocument/2006/relationships/image"/><Relationship Id="rId14" Target="https://www.youtube.com/watch?v=oX2ASl3QYfI" TargetMode="External" Type="http://schemas.openxmlformats.org/officeDocument/2006/relationships/video"/><Relationship Id="rId2" Target="../media/image7.png" Type="http://schemas.openxmlformats.org/officeDocument/2006/relationships/image"/><Relationship Id="rId3" Target="../media/image8.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14.png" Type="http://schemas.openxmlformats.org/officeDocument/2006/relationships/image"/><Relationship Id="rId9" Target="../media/image15.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8.png" Type="http://schemas.openxmlformats.org/officeDocument/2006/relationships/image"/><Relationship Id="rId2" Target="../media/image7.png" Type="http://schemas.openxmlformats.org/officeDocument/2006/relationships/image"/><Relationship Id="rId3" Target="../media/image8.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36.png" Type="http://schemas.openxmlformats.org/officeDocument/2006/relationships/image"/><Relationship Id="rId9" Target="../media/image37.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6.png" Type="http://schemas.openxmlformats.org/officeDocument/2006/relationships/image"/><Relationship Id="rId11" Target="../media/image37.svg" Type="http://schemas.openxmlformats.org/officeDocument/2006/relationships/image"/><Relationship Id="rId12" Target="../media/image34.png" Type="http://schemas.openxmlformats.org/officeDocument/2006/relationships/image"/><Relationship Id="rId2" Target="../media/image7.png" Type="http://schemas.openxmlformats.org/officeDocument/2006/relationships/image"/><Relationship Id="rId3" Target="../media/image8.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14.png" Type="http://schemas.openxmlformats.org/officeDocument/2006/relationships/image"/><Relationship Id="rId9" Target="../media/image15.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6.png" Type="http://schemas.openxmlformats.org/officeDocument/2006/relationships/image"/><Relationship Id="rId11" Target="../media/image37.svg" Type="http://schemas.openxmlformats.org/officeDocument/2006/relationships/image"/><Relationship Id="rId12" Target="../media/image34.png" Type="http://schemas.openxmlformats.org/officeDocument/2006/relationships/image"/><Relationship Id="rId2" Target="../media/image7.png" Type="http://schemas.openxmlformats.org/officeDocument/2006/relationships/image"/><Relationship Id="rId3" Target="../media/image8.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14.png" Type="http://schemas.openxmlformats.org/officeDocument/2006/relationships/image"/><Relationship Id="rId9" Target="../media/image15.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9.png" Type="http://schemas.openxmlformats.org/officeDocument/2006/relationships/image"/><Relationship Id="rId2" Target="../media/image7.png" Type="http://schemas.openxmlformats.org/officeDocument/2006/relationships/image"/><Relationship Id="rId3" Target="../media/image8.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14.png" Type="http://schemas.openxmlformats.org/officeDocument/2006/relationships/image"/><Relationship Id="rId9" Target="../media/image15.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14.png" Type="http://schemas.openxmlformats.org/officeDocument/2006/relationships/image"/><Relationship Id="rId9" Target="../media/image15.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https://www.bing.com/videos/search?q=ways+in+which+the+dsm+has+empowered+consumer+rihts&amp;FORM=HDRSC6" TargetMode="External" Type="http://schemas.openxmlformats.org/officeDocument/2006/relationships/hyperlink"/><Relationship Id="rId3" Target="https://www.bing.com/videos/search?q=ways+in+which+the+dsm+has+empowered+consumer+rihts&amp;FORM=HDRSC6"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6.png" Type="http://schemas.openxmlformats.org/officeDocument/2006/relationships/image"/><Relationship Id="rId11" Target="../media/image17.svg" Type="http://schemas.openxmlformats.org/officeDocument/2006/relationships/image"/><Relationship Id="rId12" Target="../media/image18.png" Type="http://schemas.openxmlformats.org/officeDocument/2006/relationships/image"/><Relationship Id="rId13" Target="../media/image19.svg" Type="http://schemas.openxmlformats.org/officeDocument/2006/relationships/image"/><Relationship Id="rId2" Target="../media/image7.png" Type="http://schemas.openxmlformats.org/officeDocument/2006/relationships/image"/><Relationship Id="rId3" Target="../media/image8.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14.png" Type="http://schemas.openxmlformats.org/officeDocument/2006/relationships/image"/><Relationship Id="rId9" Target="../media/image15.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png" Type="http://schemas.openxmlformats.org/officeDocument/2006/relationships/image"/><Relationship Id="rId11" Target="../media/image19.svg" Type="http://schemas.openxmlformats.org/officeDocument/2006/relationships/image"/><Relationship Id="rId12" Target="../media/image20.png" Type="http://schemas.openxmlformats.org/officeDocument/2006/relationships/image"/><Relationship Id="rId13" Target="../media/image21.svg" Type="http://schemas.openxmlformats.org/officeDocument/2006/relationships/image"/><Relationship Id="rId14" Target="../media/image22.png" Type="http://schemas.openxmlformats.org/officeDocument/2006/relationships/image"/><Relationship Id="rId15" Target="../media/image23.svg" Type="http://schemas.openxmlformats.org/officeDocument/2006/relationships/image"/><Relationship Id="rId2" Target="../media/image7.png" Type="http://schemas.openxmlformats.org/officeDocument/2006/relationships/image"/><Relationship Id="rId3" Target="../media/image8.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14.png" Type="http://schemas.openxmlformats.org/officeDocument/2006/relationships/image"/><Relationship Id="rId9" Target="../media/image15.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2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24.png" Type="http://schemas.openxmlformats.org/officeDocument/2006/relationships/image"/><Relationship Id="rId7" Target="../media/image18.png" Type="http://schemas.openxmlformats.org/officeDocument/2006/relationships/image"/><Relationship Id="rId8" Target="../media/image19.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7.png" Type="http://schemas.openxmlformats.org/officeDocument/2006/relationships/image"/><Relationship Id="rId2" Target="../media/image7.png" Type="http://schemas.openxmlformats.org/officeDocument/2006/relationships/image"/><Relationship Id="rId3" Target="../media/image8.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 Id="rId8" Target="../media/image25.png" Type="http://schemas.openxmlformats.org/officeDocument/2006/relationships/image"/><Relationship Id="rId9" Target="../media/image26.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8.png" Type="http://schemas.openxmlformats.org/officeDocument/2006/relationships/image"/><Relationship Id="rId11" Target="../media/image29.png" Type="http://schemas.openxmlformats.org/officeDocument/2006/relationships/image"/><Relationship Id="rId12" Target="../media/image30.svg" Type="http://schemas.openxmlformats.org/officeDocument/2006/relationships/image"/><Relationship Id="rId13" Target="../media/image31.png" Type="http://schemas.openxmlformats.org/officeDocument/2006/relationships/image"/><Relationship Id="rId2" Target="../media/image7.png" Type="http://schemas.openxmlformats.org/officeDocument/2006/relationships/image"/><Relationship Id="rId3" Target="../media/image8.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14.png" Type="http://schemas.openxmlformats.org/officeDocument/2006/relationships/image"/><Relationship Id="rId9" Target="../media/image15.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28.png" Type="http://schemas.openxmlformats.org/officeDocument/2006/relationships/image"/><Relationship Id="rId7" Target="../media/image29.png" Type="http://schemas.openxmlformats.org/officeDocument/2006/relationships/image"/><Relationship Id="rId8" Target="../media/image30.svg" Type="http://schemas.openxmlformats.org/officeDocument/2006/relationships/image"/><Relationship Id="rId9" Target="../media/image31.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2.png" Type="http://schemas.openxmlformats.org/officeDocument/2006/relationships/image"/><Relationship Id="rId11" Target="../media/image33.svg" Type="http://schemas.openxmlformats.org/officeDocument/2006/relationships/image"/><Relationship Id="rId12" Target="../media/image34.png" Type="http://schemas.openxmlformats.org/officeDocument/2006/relationships/image"/><Relationship Id="rId2" Target="../media/image7.png" Type="http://schemas.openxmlformats.org/officeDocument/2006/relationships/image"/><Relationship Id="rId3" Target="../media/image8.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14.png" Type="http://schemas.openxmlformats.org/officeDocument/2006/relationships/image"/><Relationship Id="rId9" Target="../media/image15.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41C4D">
                <a:alpha val="100000"/>
              </a:srgbClr>
            </a:gs>
            <a:gs pos="100000">
              <a:srgbClr val="000000">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15154235" y="-723790"/>
            <a:ext cx="3513477" cy="1884501"/>
          </a:xfrm>
          <a:custGeom>
            <a:avLst/>
            <a:gdLst/>
            <a:ahLst/>
            <a:cxnLst/>
            <a:rect r="r" b="b" t="t" l="l"/>
            <a:pathLst>
              <a:path h="1884501" w="3513477">
                <a:moveTo>
                  <a:pt x="0" y="0"/>
                </a:moveTo>
                <a:lnTo>
                  <a:pt x="3513477" y="0"/>
                </a:lnTo>
                <a:lnTo>
                  <a:pt x="3513477" y="1884501"/>
                </a:lnTo>
                <a:lnTo>
                  <a:pt x="0" y="188450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286228" y="2376197"/>
            <a:ext cx="3799594" cy="678844"/>
          </a:xfrm>
          <a:custGeom>
            <a:avLst/>
            <a:gdLst/>
            <a:ahLst/>
            <a:cxnLst/>
            <a:rect r="r" b="b" t="t" l="l"/>
            <a:pathLst>
              <a:path h="678844" w="3799594">
                <a:moveTo>
                  <a:pt x="0" y="0"/>
                </a:moveTo>
                <a:lnTo>
                  <a:pt x="3799594" y="0"/>
                </a:lnTo>
                <a:lnTo>
                  <a:pt x="3799594" y="678844"/>
                </a:lnTo>
                <a:lnTo>
                  <a:pt x="0" y="67884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27249" y="8933667"/>
            <a:ext cx="3513477" cy="1884501"/>
          </a:xfrm>
          <a:custGeom>
            <a:avLst/>
            <a:gdLst/>
            <a:ahLst/>
            <a:cxnLst/>
            <a:rect r="r" b="b" t="t" l="l"/>
            <a:pathLst>
              <a:path h="1884501" w="3513477">
                <a:moveTo>
                  <a:pt x="0" y="0"/>
                </a:moveTo>
                <a:lnTo>
                  <a:pt x="3513477" y="0"/>
                </a:lnTo>
                <a:lnTo>
                  <a:pt x="3513477" y="1884502"/>
                </a:lnTo>
                <a:lnTo>
                  <a:pt x="0" y="188450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4135331" y="8060541"/>
            <a:ext cx="2311059" cy="638693"/>
          </a:xfrm>
          <a:custGeom>
            <a:avLst/>
            <a:gdLst/>
            <a:ahLst/>
            <a:cxnLst/>
            <a:rect r="r" b="b" t="t" l="l"/>
            <a:pathLst>
              <a:path h="638693" w="2311059">
                <a:moveTo>
                  <a:pt x="0" y="0"/>
                </a:moveTo>
                <a:lnTo>
                  <a:pt x="2311058" y="0"/>
                </a:lnTo>
                <a:lnTo>
                  <a:pt x="2311058" y="638693"/>
                </a:lnTo>
                <a:lnTo>
                  <a:pt x="0" y="63869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3583916" y="1028700"/>
            <a:ext cx="551414" cy="518330"/>
          </a:xfrm>
          <a:custGeom>
            <a:avLst/>
            <a:gdLst/>
            <a:ahLst/>
            <a:cxnLst/>
            <a:rect r="r" b="b" t="t" l="l"/>
            <a:pathLst>
              <a:path h="518330" w="551414">
                <a:moveTo>
                  <a:pt x="0" y="0"/>
                </a:moveTo>
                <a:lnTo>
                  <a:pt x="551415" y="0"/>
                </a:lnTo>
                <a:lnTo>
                  <a:pt x="551415" y="518330"/>
                </a:lnTo>
                <a:lnTo>
                  <a:pt x="0" y="51833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7" id="7"/>
          <p:cNvSpPr txBox="true"/>
          <p:nvPr/>
        </p:nvSpPr>
        <p:spPr>
          <a:xfrm rot="0">
            <a:off x="802459" y="3753844"/>
            <a:ext cx="9503688" cy="1674746"/>
          </a:xfrm>
          <a:prstGeom prst="rect">
            <a:avLst/>
          </a:prstGeom>
        </p:spPr>
        <p:txBody>
          <a:bodyPr anchor="t" rtlCol="false" tIns="0" lIns="0" bIns="0" rIns="0">
            <a:spAutoFit/>
          </a:bodyPr>
          <a:lstStyle/>
          <a:p>
            <a:pPr algn="ctr">
              <a:lnSpc>
                <a:spcPts val="6556"/>
              </a:lnSpc>
            </a:pPr>
            <a:r>
              <a:rPr lang="en-US" sz="6015">
                <a:solidFill>
                  <a:srgbClr val="FFFFFF"/>
                </a:solidFill>
                <a:latin typeface="HK Modular"/>
                <a:ea typeface="HK Modular"/>
                <a:cs typeface="HK Modular"/>
                <a:sym typeface="HK Modular"/>
              </a:rPr>
              <a:t>THE DIGITAL SINGLE MARKET: </a:t>
            </a:r>
          </a:p>
        </p:txBody>
      </p:sp>
      <p:sp>
        <p:nvSpPr>
          <p:cNvPr name="TextBox 8" id="8"/>
          <p:cNvSpPr txBox="true"/>
          <p:nvPr/>
        </p:nvSpPr>
        <p:spPr>
          <a:xfrm rot="0">
            <a:off x="4463840" y="1165379"/>
            <a:ext cx="2324294" cy="298328"/>
          </a:xfrm>
          <a:prstGeom prst="rect">
            <a:avLst/>
          </a:prstGeom>
        </p:spPr>
        <p:txBody>
          <a:bodyPr anchor="t" rtlCol="false" tIns="0" lIns="0" bIns="0" rIns="0">
            <a:spAutoFit/>
          </a:bodyPr>
          <a:lstStyle/>
          <a:p>
            <a:pPr algn="l">
              <a:lnSpc>
                <a:spcPts val="2241"/>
              </a:lnSpc>
              <a:spcBef>
                <a:spcPct val="0"/>
              </a:spcBef>
            </a:pPr>
            <a:r>
              <a:rPr lang="en-US" sz="2075">
                <a:solidFill>
                  <a:srgbClr val="FFFFFF"/>
                </a:solidFill>
                <a:latin typeface="Gruppo"/>
                <a:ea typeface="Gruppo"/>
                <a:cs typeface="Gruppo"/>
                <a:sym typeface="Gruppo"/>
              </a:rPr>
              <a:t>studio shodwe</a:t>
            </a:r>
          </a:p>
        </p:txBody>
      </p:sp>
      <p:sp>
        <p:nvSpPr>
          <p:cNvPr name="TextBox 9" id="9"/>
          <p:cNvSpPr txBox="true"/>
          <p:nvPr/>
        </p:nvSpPr>
        <p:spPr>
          <a:xfrm rot="0">
            <a:off x="4023878" y="9337409"/>
            <a:ext cx="2324294" cy="298328"/>
          </a:xfrm>
          <a:prstGeom prst="rect">
            <a:avLst/>
          </a:prstGeom>
        </p:spPr>
        <p:txBody>
          <a:bodyPr anchor="t" rtlCol="false" tIns="0" lIns="0" bIns="0" rIns="0">
            <a:spAutoFit/>
          </a:bodyPr>
          <a:lstStyle/>
          <a:p>
            <a:pPr algn="ctr">
              <a:lnSpc>
                <a:spcPts val="2241"/>
              </a:lnSpc>
              <a:spcBef>
                <a:spcPct val="0"/>
              </a:spcBef>
            </a:pPr>
            <a:r>
              <a:rPr lang="en-US" sz="2075">
                <a:solidFill>
                  <a:srgbClr val="FFFFFF"/>
                </a:solidFill>
                <a:latin typeface="Gruppo"/>
                <a:ea typeface="Gruppo"/>
                <a:cs typeface="Gruppo"/>
                <a:sym typeface="Gruppo"/>
              </a:rPr>
              <a:t>page 01</a:t>
            </a:r>
          </a:p>
        </p:txBody>
      </p:sp>
      <p:sp>
        <p:nvSpPr>
          <p:cNvPr name="TextBox 10" id="10"/>
          <p:cNvSpPr txBox="true"/>
          <p:nvPr/>
        </p:nvSpPr>
        <p:spPr>
          <a:xfrm rot="0">
            <a:off x="987186" y="7293919"/>
            <a:ext cx="8100746" cy="385136"/>
          </a:xfrm>
          <a:prstGeom prst="rect">
            <a:avLst/>
          </a:prstGeom>
        </p:spPr>
        <p:txBody>
          <a:bodyPr anchor="t" rtlCol="false" tIns="0" lIns="0" bIns="0" rIns="0">
            <a:spAutoFit/>
          </a:bodyPr>
          <a:lstStyle/>
          <a:p>
            <a:pPr algn="ctr">
              <a:lnSpc>
                <a:spcPts val="2997"/>
              </a:lnSpc>
              <a:spcBef>
                <a:spcPct val="0"/>
              </a:spcBef>
            </a:pPr>
            <a:r>
              <a:rPr lang="en-US" sz="2775">
                <a:solidFill>
                  <a:srgbClr val="FFFFFF"/>
                </a:solidFill>
                <a:latin typeface="Gruppo"/>
                <a:ea typeface="Gruppo"/>
                <a:cs typeface="Gruppo"/>
                <a:sym typeface="Gruppo"/>
              </a:rPr>
              <a:t>Presentation by: Edmara Mabote</a:t>
            </a:r>
          </a:p>
        </p:txBody>
      </p:sp>
      <p:sp>
        <p:nvSpPr>
          <p:cNvPr name="TextBox 11" id="11"/>
          <p:cNvSpPr txBox="true"/>
          <p:nvPr/>
        </p:nvSpPr>
        <p:spPr>
          <a:xfrm rot="0">
            <a:off x="802459" y="5634674"/>
            <a:ext cx="8470200" cy="1249183"/>
          </a:xfrm>
          <a:prstGeom prst="rect">
            <a:avLst/>
          </a:prstGeom>
        </p:spPr>
        <p:txBody>
          <a:bodyPr anchor="t" rtlCol="false" tIns="0" lIns="0" bIns="0" rIns="0">
            <a:spAutoFit/>
          </a:bodyPr>
          <a:lstStyle/>
          <a:p>
            <a:pPr algn="ctr">
              <a:lnSpc>
                <a:spcPts val="4833"/>
              </a:lnSpc>
              <a:spcBef>
                <a:spcPct val="0"/>
              </a:spcBef>
            </a:pPr>
            <a:r>
              <a:rPr lang="en-US" sz="4475">
                <a:solidFill>
                  <a:srgbClr val="FFFFFF"/>
                </a:solidFill>
                <a:latin typeface="Gruppo"/>
                <a:ea typeface="Gruppo"/>
                <a:cs typeface="Gruppo"/>
                <a:sym typeface="Gruppo"/>
              </a:rPr>
              <a:t>Achievements, Challenges, and Future Prospects</a:t>
            </a:r>
          </a:p>
        </p:txBody>
      </p:sp>
      <p:sp>
        <p:nvSpPr>
          <p:cNvPr name="Freeform 12" id="12"/>
          <p:cNvSpPr/>
          <p:nvPr/>
        </p:nvSpPr>
        <p:spPr>
          <a:xfrm flipH="false" flipV="false" rot="0">
            <a:off x="10297950" y="218460"/>
            <a:ext cx="3024605" cy="3024605"/>
          </a:xfrm>
          <a:custGeom>
            <a:avLst/>
            <a:gdLst/>
            <a:ahLst/>
            <a:cxnLst/>
            <a:rect r="r" b="b" t="t" l="l"/>
            <a:pathLst>
              <a:path h="3024605" w="3024605">
                <a:moveTo>
                  <a:pt x="0" y="0"/>
                </a:moveTo>
                <a:lnTo>
                  <a:pt x="3024605" y="0"/>
                </a:lnTo>
                <a:lnTo>
                  <a:pt x="3024605" y="3024605"/>
                </a:lnTo>
                <a:lnTo>
                  <a:pt x="0" y="3024605"/>
                </a:lnTo>
                <a:lnTo>
                  <a:pt x="0" y="0"/>
                </a:lnTo>
                <a:close/>
              </a:path>
            </a:pathLst>
          </a:custGeom>
          <a:blipFill>
            <a:blip r:embed="rId10"/>
            <a:stretch>
              <a:fillRect l="0" t="0" r="0" b="0"/>
            </a:stretch>
          </a:blipFill>
        </p:spPr>
      </p:sp>
      <p:sp>
        <p:nvSpPr>
          <p:cNvPr name="Freeform 13" id="13"/>
          <p:cNvSpPr/>
          <p:nvPr/>
        </p:nvSpPr>
        <p:spPr>
          <a:xfrm flipH="false" flipV="false" rot="0">
            <a:off x="14242892" y="218460"/>
            <a:ext cx="3024605" cy="3024605"/>
          </a:xfrm>
          <a:custGeom>
            <a:avLst/>
            <a:gdLst/>
            <a:ahLst/>
            <a:cxnLst/>
            <a:rect r="r" b="b" t="t" l="l"/>
            <a:pathLst>
              <a:path h="3024605" w="3024605">
                <a:moveTo>
                  <a:pt x="0" y="0"/>
                </a:moveTo>
                <a:lnTo>
                  <a:pt x="3024605" y="0"/>
                </a:lnTo>
                <a:lnTo>
                  <a:pt x="3024605" y="3024605"/>
                </a:lnTo>
                <a:lnTo>
                  <a:pt x="0" y="3024605"/>
                </a:lnTo>
                <a:lnTo>
                  <a:pt x="0" y="0"/>
                </a:lnTo>
                <a:close/>
              </a:path>
            </a:pathLst>
          </a:custGeom>
          <a:blipFill>
            <a:blip r:embed="rId11"/>
            <a:stretch>
              <a:fillRect l="0" t="0" r="0" b="0"/>
            </a:stretch>
          </a:blipFill>
        </p:spPr>
      </p:sp>
      <p:sp>
        <p:nvSpPr>
          <p:cNvPr name="Freeform 14" id="14"/>
          <p:cNvSpPr/>
          <p:nvPr/>
        </p:nvSpPr>
        <p:spPr>
          <a:xfrm flipH="false" flipV="false" rot="0">
            <a:off x="10306147" y="3635296"/>
            <a:ext cx="3016408" cy="3016408"/>
          </a:xfrm>
          <a:custGeom>
            <a:avLst/>
            <a:gdLst/>
            <a:ahLst/>
            <a:cxnLst/>
            <a:rect r="r" b="b" t="t" l="l"/>
            <a:pathLst>
              <a:path h="3016408" w="3016408">
                <a:moveTo>
                  <a:pt x="0" y="0"/>
                </a:moveTo>
                <a:lnTo>
                  <a:pt x="3016408" y="0"/>
                </a:lnTo>
                <a:lnTo>
                  <a:pt x="3016408" y="3016408"/>
                </a:lnTo>
                <a:lnTo>
                  <a:pt x="0" y="3016408"/>
                </a:lnTo>
                <a:lnTo>
                  <a:pt x="0" y="0"/>
                </a:lnTo>
                <a:close/>
              </a:path>
            </a:pathLst>
          </a:custGeom>
          <a:blipFill>
            <a:blip r:embed="rId12"/>
            <a:stretch>
              <a:fillRect l="0" t="0" r="0" b="0"/>
            </a:stretch>
          </a:blipFill>
        </p:spPr>
      </p:sp>
      <p:sp>
        <p:nvSpPr>
          <p:cNvPr name="Freeform 15" id="15"/>
          <p:cNvSpPr/>
          <p:nvPr/>
        </p:nvSpPr>
        <p:spPr>
          <a:xfrm flipH="false" flipV="false" rot="0">
            <a:off x="14242892" y="3635296"/>
            <a:ext cx="3016408" cy="3016408"/>
          </a:xfrm>
          <a:custGeom>
            <a:avLst/>
            <a:gdLst/>
            <a:ahLst/>
            <a:cxnLst/>
            <a:rect r="r" b="b" t="t" l="l"/>
            <a:pathLst>
              <a:path h="3016408" w="3016408">
                <a:moveTo>
                  <a:pt x="0" y="0"/>
                </a:moveTo>
                <a:lnTo>
                  <a:pt x="3016408" y="0"/>
                </a:lnTo>
                <a:lnTo>
                  <a:pt x="3016408" y="3016408"/>
                </a:lnTo>
                <a:lnTo>
                  <a:pt x="0" y="3016408"/>
                </a:lnTo>
                <a:lnTo>
                  <a:pt x="0" y="0"/>
                </a:lnTo>
                <a:close/>
              </a:path>
            </a:pathLst>
          </a:custGeom>
          <a:blipFill>
            <a:blip r:embed="rId13"/>
            <a:stretch>
              <a:fillRect l="0" t="0" r="0" b="0"/>
            </a:stretch>
          </a:blipFill>
        </p:spPr>
      </p:sp>
      <p:sp>
        <p:nvSpPr>
          <p:cNvPr name="Freeform 16" id="16"/>
          <p:cNvSpPr/>
          <p:nvPr/>
        </p:nvSpPr>
        <p:spPr>
          <a:xfrm flipH="false" flipV="false" rot="0">
            <a:off x="10362999" y="6883857"/>
            <a:ext cx="6904498" cy="3154972"/>
          </a:xfrm>
          <a:custGeom>
            <a:avLst/>
            <a:gdLst/>
            <a:ahLst/>
            <a:cxnLst/>
            <a:rect r="r" b="b" t="t" l="l"/>
            <a:pathLst>
              <a:path h="3154972" w="6904498">
                <a:moveTo>
                  <a:pt x="0" y="0"/>
                </a:moveTo>
                <a:lnTo>
                  <a:pt x="6904498" y="0"/>
                </a:lnTo>
                <a:lnTo>
                  <a:pt x="6904498" y="3154972"/>
                </a:lnTo>
                <a:lnTo>
                  <a:pt x="0" y="3154972"/>
                </a:lnTo>
                <a:lnTo>
                  <a:pt x="0" y="0"/>
                </a:lnTo>
                <a:close/>
              </a:path>
            </a:pathLst>
          </a:custGeom>
          <a:blipFill>
            <a:blip r:embed="rId14"/>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41C4D">
                <a:alpha val="100000"/>
              </a:srgbClr>
            </a:gs>
            <a:gs pos="100000">
              <a:srgbClr val="3B616F">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1776071" y="1028700"/>
            <a:ext cx="551414" cy="518330"/>
          </a:xfrm>
          <a:custGeom>
            <a:avLst/>
            <a:gdLst/>
            <a:ahLst/>
            <a:cxnLst/>
            <a:rect r="r" b="b" t="t" l="l"/>
            <a:pathLst>
              <a:path h="518330" w="551414">
                <a:moveTo>
                  <a:pt x="0" y="0"/>
                </a:moveTo>
                <a:lnTo>
                  <a:pt x="551414" y="0"/>
                </a:lnTo>
                <a:lnTo>
                  <a:pt x="551414" y="518330"/>
                </a:lnTo>
                <a:lnTo>
                  <a:pt x="0" y="51833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6419691" y="1084613"/>
            <a:ext cx="839609" cy="450336"/>
          </a:xfrm>
          <a:custGeom>
            <a:avLst/>
            <a:gdLst/>
            <a:ahLst/>
            <a:cxnLst/>
            <a:rect r="r" b="b" t="t" l="l"/>
            <a:pathLst>
              <a:path h="450336" w="839609">
                <a:moveTo>
                  <a:pt x="0" y="0"/>
                </a:moveTo>
                <a:lnTo>
                  <a:pt x="839609" y="0"/>
                </a:lnTo>
                <a:lnTo>
                  <a:pt x="839609" y="450335"/>
                </a:lnTo>
                <a:lnTo>
                  <a:pt x="0" y="4503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5580083" y="1084613"/>
            <a:ext cx="839609" cy="450336"/>
          </a:xfrm>
          <a:custGeom>
            <a:avLst/>
            <a:gdLst/>
            <a:ahLst/>
            <a:cxnLst/>
            <a:rect r="r" b="b" t="t" l="l"/>
            <a:pathLst>
              <a:path h="450336" w="839609">
                <a:moveTo>
                  <a:pt x="0" y="0"/>
                </a:moveTo>
                <a:lnTo>
                  <a:pt x="839608" y="0"/>
                </a:lnTo>
                <a:lnTo>
                  <a:pt x="839608" y="450335"/>
                </a:lnTo>
                <a:lnTo>
                  <a:pt x="0" y="4503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776071" y="9014517"/>
            <a:ext cx="2728988" cy="487567"/>
          </a:xfrm>
          <a:custGeom>
            <a:avLst/>
            <a:gdLst/>
            <a:ahLst/>
            <a:cxnLst/>
            <a:rect r="r" b="b" t="t" l="l"/>
            <a:pathLst>
              <a:path h="487567" w="2728988">
                <a:moveTo>
                  <a:pt x="0" y="0"/>
                </a:moveTo>
                <a:lnTo>
                  <a:pt x="2728988" y="0"/>
                </a:lnTo>
                <a:lnTo>
                  <a:pt x="2728988" y="487566"/>
                </a:lnTo>
                <a:lnTo>
                  <a:pt x="0" y="48756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2804396" y="9014517"/>
            <a:ext cx="4454904" cy="406385"/>
          </a:xfrm>
          <a:custGeom>
            <a:avLst/>
            <a:gdLst/>
            <a:ahLst/>
            <a:cxnLst/>
            <a:rect r="r" b="b" t="t" l="l"/>
            <a:pathLst>
              <a:path h="406385" w="4454904">
                <a:moveTo>
                  <a:pt x="0" y="0"/>
                </a:moveTo>
                <a:lnTo>
                  <a:pt x="4454904" y="0"/>
                </a:lnTo>
                <a:lnTo>
                  <a:pt x="4454904" y="406385"/>
                </a:lnTo>
                <a:lnTo>
                  <a:pt x="0" y="40638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2327485" y="3676035"/>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1982326" y="3413023"/>
            <a:ext cx="1347336" cy="1503304"/>
          </a:xfrm>
          <a:custGeom>
            <a:avLst/>
            <a:gdLst/>
            <a:ahLst/>
            <a:cxnLst/>
            <a:rect r="r" b="b" t="t" l="l"/>
            <a:pathLst>
              <a:path h="1503304" w="1347336">
                <a:moveTo>
                  <a:pt x="0" y="0"/>
                </a:moveTo>
                <a:lnTo>
                  <a:pt x="1347336" y="0"/>
                </a:lnTo>
                <a:lnTo>
                  <a:pt x="1347336" y="1503303"/>
                </a:lnTo>
                <a:lnTo>
                  <a:pt x="0" y="1503303"/>
                </a:lnTo>
                <a:lnTo>
                  <a:pt x="0" y="0"/>
                </a:lnTo>
                <a:close/>
              </a:path>
            </a:pathLst>
          </a:custGeom>
          <a:blipFill>
            <a:blip r:embed="rId12"/>
            <a:stretch>
              <a:fillRect l="0" t="0" r="0" b="0"/>
            </a:stretch>
          </a:blipFill>
        </p:spPr>
      </p:sp>
      <p:sp>
        <p:nvSpPr>
          <p:cNvPr name="TextBox 9" id="9"/>
          <p:cNvSpPr txBox="true"/>
          <p:nvPr/>
        </p:nvSpPr>
        <p:spPr>
          <a:xfrm rot="0">
            <a:off x="2655994" y="1165379"/>
            <a:ext cx="2324294" cy="298328"/>
          </a:xfrm>
          <a:prstGeom prst="rect">
            <a:avLst/>
          </a:prstGeom>
        </p:spPr>
        <p:txBody>
          <a:bodyPr anchor="t" rtlCol="false" tIns="0" lIns="0" bIns="0" rIns="0">
            <a:spAutoFit/>
          </a:bodyPr>
          <a:lstStyle/>
          <a:p>
            <a:pPr algn="l">
              <a:lnSpc>
                <a:spcPts val="2241"/>
              </a:lnSpc>
              <a:spcBef>
                <a:spcPct val="0"/>
              </a:spcBef>
            </a:pPr>
            <a:r>
              <a:rPr lang="en-US" sz="2075">
                <a:solidFill>
                  <a:srgbClr val="FFFFFF"/>
                </a:solidFill>
                <a:latin typeface="Gruppo"/>
                <a:ea typeface="Gruppo"/>
                <a:cs typeface="Gruppo"/>
                <a:sym typeface="Gruppo"/>
              </a:rPr>
              <a:t>studio shodwe</a:t>
            </a:r>
          </a:p>
        </p:txBody>
      </p:sp>
      <p:sp>
        <p:nvSpPr>
          <p:cNvPr name="TextBox 10" id="10"/>
          <p:cNvSpPr txBox="true"/>
          <p:nvPr/>
        </p:nvSpPr>
        <p:spPr>
          <a:xfrm rot="0">
            <a:off x="13458263" y="9073308"/>
            <a:ext cx="3147170" cy="298328"/>
          </a:xfrm>
          <a:prstGeom prst="rect">
            <a:avLst/>
          </a:prstGeom>
        </p:spPr>
        <p:txBody>
          <a:bodyPr anchor="t" rtlCol="false" tIns="0" lIns="0" bIns="0" rIns="0">
            <a:spAutoFit/>
          </a:bodyPr>
          <a:lstStyle/>
          <a:p>
            <a:pPr algn="ctr">
              <a:lnSpc>
                <a:spcPts val="2241"/>
              </a:lnSpc>
              <a:spcBef>
                <a:spcPct val="0"/>
              </a:spcBef>
            </a:pPr>
            <a:r>
              <a:rPr lang="en-US" sz="2075">
                <a:solidFill>
                  <a:srgbClr val="00FFFF"/>
                </a:solidFill>
                <a:latin typeface="Gruppo"/>
                <a:ea typeface="Gruppo"/>
                <a:cs typeface="Gruppo"/>
                <a:sym typeface="Gruppo"/>
              </a:rPr>
              <a:t>www.reallygreatsite.com</a:t>
            </a:r>
          </a:p>
        </p:txBody>
      </p:sp>
      <p:sp>
        <p:nvSpPr>
          <p:cNvPr name="TextBox 11" id="11"/>
          <p:cNvSpPr txBox="true"/>
          <p:nvPr/>
        </p:nvSpPr>
        <p:spPr>
          <a:xfrm rot="0">
            <a:off x="3033453" y="2059891"/>
            <a:ext cx="13109887" cy="799615"/>
          </a:xfrm>
          <a:prstGeom prst="rect">
            <a:avLst/>
          </a:prstGeom>
        </p:spPr>
        <p:txBody>
          <a:bodyPr anchor="t" rtlCol="false" tIns="0" lIns="0" bIns="0" rIns="0">
            <a:spAutoFit/>
          </a:bodyPr>
          <a:lstStyle/>
          <a:p>
            <a:pPr algn="ctr">
              <a:lnSpc>
                <a:spcPts val="6376"/>
              </a:lnSpc>
            </a:pPr>
            <a:r>
              <a:rPr lang="en-US" sz="5060">
                <a:solidFill>
                  <a:srgbClr val="FFFFFF"/>
                </a:solidFill>
                <a:latin typeface="HK Modular"/>
                <a:ea typeface="HK Modular"/>
                <a:cs typeface="HK Modular"/>
                <a:sym typeface="HK Modular"/>
              </a:rPr>
              <a:t>ADDRESSING NEW THREATS</a:t>
            </a:r>
          </a:p>
        </p:txBody>
      </p:sp>
      <p:sp>
        <p:nvSpPr>
          <p:cNvPr name="TextBox 12" id="12"/>
          <p:cNvSpPr txBox="true"/>
          <p:nvPr/>
        </p:nvSpPr>
        <p:spPr>
          <a:xfrm rot="0">
            <a:off x="3377582" y="4386793"/>
            <a:ext cx="2254952" cy="736093"/>
          </a:xfrm>
          <a:prstGeom prst="rect">
            <a:avLst/>
          </a:prstGeom>
        </p:spPr>
        <p:txBody>
          <a:bodyPr anchor="t" rtlCol="false" tIns="0" lIns="0" bIns="0" rIns="0">
            <a:spAutoFit/>
          </a:bodyPr>
          <a:lstStyle/>
          <a:p>
            <a:pPr algn="ctr">
              <a:lnSpc>
                <a:spcPts val="2891"/>
              </a:lnSpc>
              <a:spcBef>
                <a:spcPct val="0"/>
              </a:spcBef>
            </a:pPr>
            <a:r>
              <a:rPr lang="en-US" b="true" sz="2677">
                <a:solidFill>
                  <a:srgbClr val="FFFFFF"/>
                </a:solidFill>
                <a:latin typeface="Raleway Bold"/>
                <a:ea typeface="Raleway Bold"/>
                <a:cs typeface="Raleway Bold"/>
                <a:sym typeface="Raleway Bold"/>
              </a:rPr>
              <a:t>Social Inequities</a:t>
            </a:r>
          </a:p>
        </p:txBody>
      </p:sp>
      <p:sp>
        <p:nvSpPr>
          <p:cNvPr name="TextBox 13" id="13"/>
          <p:cNvSpPr txBox="true"/>
          <p:nvPr/>
        </p:nvSpPr>
        <p:spPr>
          <a:xfrm rot="0">
            <a:off x="3033453" y="5343310"/>
            <a:ext cx="3063384" cy="1352110"/>
          </a:xfrm>
          <a:prstGeom prst="rect">
            <a:avLst/>
          </a:prstGeom>
        </p:spPr>
        <p:txBody>
          <a:bodyPr anchor="t" rtlCol="false" tIns="0" lIns="0" bIns="0" rIns="0">
            <a:spAutoFit/>
          </a:bodyPr>
          <a:lstStyle/>
          <a:p>
            <a:pPr algn="ctr">
              <a:lnSpc>
                <a:spcPts val="2675"/>
              </a:lnSpc>
              <a:spcBef>
                <a:spcPct val="0"/>
              </a:spcBef>
            </a:pPr>
            <a:r>
              <a:rPr lang="en-US" sz="2477">
                <a:solidFill>
                  <a:srgbClr val="FFFFFF"/>
                </a:solidFill>
                <a:latin typeface="Raleway"/>
                <a:ea typeface="Raleway"/>
                <a:cs typeface="Raleway"/>
                <a:sym typeface="Raleway"/>
              </a:rPr>
              <a:t>Uneven access to digital technologies exacerbates the digital divide.</a:t>
            </a:r>
          </a:p>
        </p:txBody>
      </p:sp>
      <p:sp>
        <p:nvSpPr>
          <p:cNvPr name="TextBox 14" id="14"/>
          <p:cNvSpPr txBox="true"/>
          <p:nvPr/>
        </p:nvSpPr>
        <p:spPr>
          <a:xfrm rot="0">
            <a:off x="2351662" y="3761150"/>
            <a:ext cx="681791" cy="597043"/>
          </a:xfrm>
          <a:prstGeom prst="rect">
            <a:avLst/>
          </a:prstGeom>
        </p:spPr>
        <p:txBody>
          <a:bodyPr anchor="t" rtlCol="false" tIns="0" lIns="0" bIns="0" rIns="0">
            <a:spAutoFit/>
          </a:bodyPr>
          <a:lstStyle/>
          <a:p>
            <a:pPr algn="ctr">
              <a:lnSpc>
                <a:spcPts val="4511"/>
              </a:lnSpc>
              <a:spcBef>
                <a:spcPct val="0"/>
              </a:spcBef>
            </a:pPr>
            <a:r>
              <a:rPr lang="en-US" b="true" sz="4177">
                <a:solidFill>
                  <a:srgbClr val="FFFFFF"/>
                </a:solidFill>
                <a:latin typeface="Raleway Bold"/>
                <a:ea typeface="Raleway Bold"/>
                <a:cs typeface="Raleway Bold"/>
                <a:sym typeface="Raleway Bold"/>
              </a:rPr>
              <a:t>4.</a:t>
            </a:r>
          </a:p>
        </p:txBody>
      </p:sp>
      <p:sp>
        <p:nvSpPr>
          <p:cNvPr name="Freeform 15" id="15"/>
          <p:cNvSpPr/>
          <p:nvPr/>
        </p:nvSpPr>
        <p:spPr>
          <a:xfrm flipH="false" flipV="false" rot="0">
            <a:off x="7777119" y="3676035"/>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6" id="16"/>
          <p:cNvSpPr/>
          <p:nvPr/>
        </p:nvSpPr>
        <p:spPr>
          <a:xfrm flipH="false" flipV="false" rot="0">
            <a:off x="7431960" y="3413023"/>
            <a:ext cx="1347336" cy="1503304"/>
          </a:xfrm>
          <a:custGeom>
            <a:avLst/>
            <a:gdLst/>
            <a:ahLst/>
            <a:cxnLst/>
            <a:rect r="r" b="b" t="t" l="l"/>
            <a:pathLst>
              <a:path h="1503304" w="1347336">
                <a:moveTo>
                  <a:pt x="0" y="0"/>
                </a:moveTo>
                <a:lnTo>
                  <a:pt x="1347335" y="0"/>
                </a:lnTo>
                <a:lnTo>
                  <a:pt x="1347335" y="1503303"/>
                </a:lnTo>
                <a:lnTo>
                  <a:pt x="0" y="1503303"/>
                </a:lnTo>
                <a:lnTo>
                  <a:pt x="0" y="0"/>
                </a:lnTo>
                <a:close/>
              </a:path>
            </a:pathLst>
          </a:custGeom>
          <a:blipFill>
            <a:blip r:embed="rId12"/>
            <a:stretch>
              <a:fillRect l="0" t="0" r="0" b="0"/>
            </a:stretch>
          </a:blipFill>
        </p:spPr>
      </p:sp>
      <p:sp>
        <p:nvSpPr>
          <p:cNvPr name="TextBox 17" id="17"/>
          <p:cNvSpPr txBox="true"/>
          <p:nvPr/>
        </p:nvSpPr>
        <p:spPr>
          <a:xfrm rot="0">
            <a:off x="8567754" y="4780346"/>
            <a:ext cx="2894049" cy="363154"/>
          </a:xfrm>
          <a:prstGeom prst="rect">
            <a:avLst/>
          </a:prstGeom>
        </p:spPr>
        <p:txBody>
          <a:bodyPr anchor="t" rtlCol="false" tIns="0" lIns="0" bIns="0" rIns="0">
            <a:spAutoFit/>
          </a:bodyPr>
          <a:lstStyle/>
          <a:p>
            <a:pPr algn="ctr">
              <a:lnSpc>
                <a:spcPts val="2783"/>
              </a:lnSpc>
              <a:spcBef>
                <a:spcPct val="0"/>
              </a:spcBef>
            </a:pPr>
            <a:r>
              <a:rPr lang="en-US" b="true" sz="2577">
                <a:solidFill>
                  <a:srgbClr val="FFFFFF"/>
                </a:solidFill>
                <a:latin typeface="Raleway Bold"/>
                <a:ea typeface="Raleway Bold"/>
                <a:cs typeface="Raleway Bold"/>
                <a:sym typeface="Raleway Bold"/>
              </a:rPr>
              <a:t>Geopolitical Risks</a:t>
            </a:r>
          </a:p>
        </p:txBody>
      </p:sp>
      <p:sp>
        <p:nvSpPr>
          <p:cNvPr name="TextBox 18" id="18"/>
          <p:cNvSpPr txBox="true"/>
          <p:nvPr/>
        </p:nvSpPr>
        <p:spPr>
          <a:xfrm rot="0">
            <a:off x="8483087" y="5460678"/>
            <a:ext cx="3063384" cy="1234743"/>
          </a:xfrm>
          <a:prstGeom prst="rect">
            <a:avLst/>
          </a:prstGeom>
        </p:spPr>
        <p:txBody>
          <a:bodyPr anchor="t" rtlCol="false" tIns="0" lIns="0" bIns="0" rIns="0">
            <a:spAutoFit/>
          </a:bodyPr>
          <a:lstStyle/>
          <a:p>
            <a:pPr algn="ctr">
              <a:lnSpc>
                <a:spcPts val="2459"/>
              </a:lnSpc>
              <a:spcBef>
                <a:spcPct val="0"/>
              </a:spcBef>
            </a:pPr>
            <a:r>
              <a:rPr lang="en-US" sz="2277">
                <a:solidFill>
                  <a:srgbClr val="FFFFFF"/>
                </a:solidFill>
                <a:latin typeface="Raleway"/>
                <a:ea typeface="Raleway"/>
                <a:cs typeface="Raleway"/>
                <a:sym typeface="Raleway"/>
              </a:rPr>
              <a:t>Dependence on non-EU tech giants raises concerns over digital sovereignty.</a:t>
            </a:r>
          </a:p>
        </p:txBody>
      </p:sp>
      <p:sp>
        <p:nvSpPr>
          <p:cNvPr name="TextBox 19" id="19"/>
          <p:cNvSpPr txBox="true"/>
          <p:nvPr/>
        </p:nvSpPr>
        <p:spPr>
          <a:xfrm rot="0">
            <a:off x="7801296" y="3761150"/>
            <a:ext cx="681791" cy="597043"/>
          </a:xfrm>
          <a:prstGeom prst="rect">
            <a:avLst/>
          </a:prstGeom>
        </p:spPr>
        <p:txBody>
          <a:bodyPr anchor="t" rtlCol="false" tIns="0" lIns="0" bIns="0" rIns="0">
            <a:spAutoFit/>
          </a:bodyPr>
          <a:lstStyle/>
          <a:p>
            <a:pPr algn="ctr">
              <a:lnSpc>
                <a:spcPts val="4511"/>
              </a:lnSpc>
              <a:spcBef>
                <a:spcPct val="0"/>
              </a:spcBef>
            </a:pPr>
            <a:r>
              <a:rPr lang="en-US" b="true" sz="4177">
                <a:solidFill>
                  <a:srgbClr val="FFFFFF"/>
                </a:solidFill>
                <a:latin typeface="Raleway Bold"/>
                <a:ea typeface="Raleway Bold"/>
                <a:cs typeface="Raleway Bold"/>
                <a:sym typeface="Raleway Bold"/>
              </a:rPr>
              <a:t>5.</a:t>
            </a:r>
          </a:p>
        </p:txBody>
      </p:sp>
      <p:sp>
        <p:nvSpPr>
          <p:cNvPr name="Freeform 20" id="20"/>
          <p:cNvSpPr/>
          <p:nvPr/>
        </p:nvSpPr>
        <p:spPr>
          <a:xfrm flipH="false" flipV="false" rot="0">
            <a:off x="13227678" y="3676035"/>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1" id="21"/>
          <p:cNvSpPr/>
          <p:nvPr/>
        </p:nvSpPr>
        <p:spPr>
          <a:xfrm flipH="false" flipV="false" rot="0">
            <a:off x="12882519" y="3413023"/>
            <a:ext cx="1347336" cy="1503304"/>
          </a:xfrm>
          <a:custGeom>
            <a:avLst/>
            <a:gdLst/>
            <a:ahLst/>
            <a:cxnLst/>
            <a:rect r="r" b="b" t="t" l="l"/>
            <a:pathLst>
              <a:path h="1503304" w="1347336">
                <a:moveTo>
                  <a:pt x="0" y="0"/>
                </a:moveTo>
                <a:lnTo>
                  <a:pt x="1347336" y="0"/>
                </a:lnTo>
                <a:lnTo>
                  <a:pt x="1347336" y="1503303"/>
                </a:lnTo>
                <a:lnTo>
                  <a:pt x="0" y="1503303"/>
                </a:lnTo>
                <a:lnTo>
                  <a:pt x="0" y="0"/>
                </a:lnTo>
                <a:close/>
              </a:path>
            </a:pathLst>
          </a:custGeom>
          <a:blipFill>
            <a:blip r:embed="rId12"/>
            <a:stretch>
              <a:fillRect l="0" t="0" r="0" b="0"/>
            </a:stretch>
          </a:blipFill>
        </p:spPr>
      </p:sp>
      <p:sp>
        <p:nvSpPr>
          <p:cNvPr name="TextBox 22" id="22"/>
          <p:cNvSpPr txBox="true"/>
          <p:nvPr/>
        </p:nvSpPr>
        <p:spPr>
          <a:xfrm rot="0">
            <a:off x="14043713" y="4386793"/>
            <a:ext cx="2561721" cy="756587"/>
          </a:xfrm>
          <a:prstGeom prst="rect">
            <a:avLst/>
          </a:prstGeom>
        </p:spPr>
        <p:txBody>
          <a:bodyPr anchor="t" rtlCol="false" tIns="0" lIns="0" bIns="0" rIns="0">
            <a:spAutoFit/>
          </a:bodyPr>
          <a:lstStyle/>
          <a:p>
            <a:pPr algn="ctr">
              <a:lnSpc>
                <a:spcPts val="2999"/>
              </a:lnSpc>
              <a:spcBef>
                <a:spcPct val="0"/>
              </a:spcBef>
            </a:pPr>
            <a:r>
              <a:rPr lang="en-US" b="true" sz="2777">
                <a:solidFill>
                  <a:srgbClr val="FFFFFF"/>
                </a:solidFill>
                <a:latin typeface="Raleway Bold"/>
                <a:ea typeface="Raleway Bold"/>
                <a:cs typeface="Raleway Bold"/>
                <a:sym typeface="Raleway Bold"/>
              </a:rPr>
              <a:t>Economic inequalities</a:t>
            </a:r>
          </a:p>
        </p:txBody>
      </p:sp>
      <p:sp>
        <p:nvSpPr>
          <p:cNvPr name="TextBox 23" id="23"/>
          <p:cNvSpPr txBox="true"/>
          <p:nvPr/>
        </p:nvSpPr>
        <p:spPr>
          <a:xfrm rot="0">
            <a:off x="13933646" y="5460678"/>
            <a:ext cx="3063384" cy="1312646"/>
          </a:xfrm>
          <a:prstGeom prst="rect">
            <a:avLst/>
          </a:prstGeom>
        </p:spPr>
        <p:txBody>
          <a:bodyPr anchor="t" rtlCol="false" tIns="0" lIns="0" bIns="0" rIns="0">
            <a:spAutoFit/>
          </a:bodyPr>
          <a:lstStyle/>
          <a:p>
            <a:pPr algn="ctr">
              <a:lnSpc>
                <a:spcPts val="2567"/>
              </a:lnSpc>
              <a:spcBef>
                <a:spcPct val="0"/>
              </a:spcBef>
            </a:pPr>
            <a:r>
              <a:rPr lang="en-US" sz="2377">
                <a:solidFill>
                  <a:srgbClr val="FFFFFF"/>
                </a:solidFill>
                <a:latin typeface="Raleway"/>
                <a:ea typeface="Raleway"/>
                <a:cs typeface="Raleway"/>
                <a:sym typeface="Raleway"/>
              </a:rPr>
              <a:t>Automation and AI disrupt traditional job markets, risking mass unemployment.</a:t>
            </a:r>
          </a:p>
        </p:txBody>
      </p:sp>
      <p:sp>
        <p:nvSpPr>
          <p:cNvPr name="TextBox 24" id="24"/>
          <p:cNvSpPr txBox="true"/>
          <p:nvPr/>
        </p:nvSpPr>
        <p:spPr>
          <a:xfrm rot="0">
            <a:off x="13251855" y="3761150"/>
            <a:ext cx="681791" cy="597043"/>
          </a:xfrm>
          <a:prstGeom prst="rect">
            <a:avLst/>
          </a:prstGeom>
        </p:spPr>
        <p:txBody>
          <a:bodyPr anchor="t" rtlCol="false" tIns="0" lIns="0" bIns="0" rIns="0">
            <a:spAutoFit/>
          </a:bodyPr>
          <a:lstStyle/>
          <a:p>
            <a:pPr algn="ctr">
              <a:lnSpc>
                <a:spcPts val="4511"/>
              </a:lnSpc>
              <a:spcBef>
                <a:spcPct val="0"/>
              </a:spcBef>
            </a:pPr>
            <a:r>
              <a:rPr lang="en-US" b="true" sz="4177">
                <a:solidFill>
                  <a:srgbClr val="FFFFFF"/>
                </a:solidFill>
                <a:latin typeface="Raleway Bold"/>
                <a:ea typeface="Raleway Bold"/>
                <a:cs typeface="Raleway Bold"/>
                <a:sym typeface="Raleway Bold"/>
              </a:rPr>
              <a:t>6.</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41C4D">
                <a:alpha val="100000"/>
              </a:srgbClr>
            </a:gs>
            <a:gs pos="100000">
              <a:srgbClr val="3B616F">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1776071" y="1028700"/>
            <a:ext cx="551414" cy="518330"/>
          </a:xfrm>
          <a:custGeom>
            <a:avLst/>
            <a:gdLst/>
            <a:ahLst/>
            <a:cxnLst/>
            <a:rect r="r" b="b" t="t" l="l"/>
            <a:pathLst>
              <a:path h="518330" w="551414">
                <a:moveTo>
                  <a:pt x="0" y="0"/>
                </a:moveTo>
                <a:lnTo>
                  <a:pt x="551414" y="0"/>
                </a:lnTo>
                <a:lnTo>
                  <a:pt x="551414" y="518330"/>
                </a:lnTo>
                <a:lnTo>
                  <a:pt x="0" y="51833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6419691" y="1084613"/>
            <a:ext cx="839609" cy="450336"/>
          </a:xfrm>
          <a:custGeom>
            <a:avLst/>
            <a:gdLst/>
            <a:ahLst/>
            <a:cxnLst/>
            <a:rect r="r" b="b" t="t" l="l"/>
            <a:pathLst>
              <a:path h="450336" w="839609">
                <a:moveTo>
                  <a:pt x="0" y="0"/>
                </a:moveTo>
                <a:lnTo>
                  <a:pt x="839609" y="0"/>
                </a:lnTo>
                <a:lnTo>
                  <a:pt x="839609" y="450335"/>
                </a:lnTo>
                <a:lnTo>
                  <a:pt x="0" y="4503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5580083" y="1084613"/>
            <a:ext cx="839609" cy="450336"/>
          </a:xfrm>
          <a:custGeom>
            <a:avLst/>
            <a:gdLst/>
            <a:ahLst/>
            <a:cxnLst/>
            <a:rect r="r" b="b" t="t" l="l"/>
            <a:pathLst>
              <a:path h="450336" w="839609">
                <a:moveTo>
                  <a:pt x="0" y="0"/>
                </a:moveTo>
                <a:lnTo>
                  <a:pt x="839608" y="0"/>
                </a:lnTo>
                <a:lnTo>
                  <a:pt x="839608" y="450335"/>
                </a:lnTo>
                <a:lnTo>
                  <a:pt x="0" y="4503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776071" y="9014517"/>
            <a:ext cx="2728988" cy="487567"/>
          </a:xfrm>
          <a:custGeom>
            <a:avLst/>
            <a:gdLst/>
            <a:ahLst/>
            <a:cxnLst/>
            <a:rect r="r" b="b" t="t" l="l"/>
            <a:pathLst>
              <a:path h="487567" w="2728988">
                <a:moveTo>
                  <a:pt x="0" y="0"/>
                </a:moveTo>
                <a:lnTo>
                  <a:pt x="2728988" y="0"/>
                </a:lnTo>
                <a:lnTo>
                  <a:pt x="2728988" y="487566"/>
                </a:lnTo>
                <a:lnTo>
                  <a:pt x="0" y="48756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2804396" y="9014517"/>
            <a:ext cx="4454904" cy="406385"/>
          </a:xfrm>
          <a:custGeom>
            <a:avLst/>
            <a:gdLst/>
            <a:ahLst/>
            <a:cxnLst/>
            <a:rect r="r" b="b" t="t" l="l"/>
            <a:pathLst>
              <a:path h="406385" w="4454904">
                <a:moveTo>
                  <a:pt x="0" y="0"/>
                </a:moveTo>
                <a:lnTo>
                  <a:pt x="4454904" y="0"/>
                </a:lnTo>
                <a:lnTo>
                  <a:pt x="4454904" y="406385"/>
                </a:lnTo>
                <a:lnTo>
                  <a:pt x="0" y="40638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2327485" y="3676035"/>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1982326" y="3413023"/>
            <a:ext cx="1347336" cy="1503304"/>
          </a:xfrm>
          <a:custGeom>
            <a:avLst/>
            <a:gdLst/>
            <a:ahLst/>
            <a:cxnLst/>
            <a:rect r="r" b="b" t="t" l="l"/>
            <a:pathLst>
              <a:path h="1503304" w="1347336">
                <a:moveTo>
                  <a:pt x="0" y="0"/>
                </a:moveTo>
                <a:lnTo>
                  <a:pt x="1347336" y="0"/>
                </a:lnTo>
                <a:lnTo>
                  <a:pt x="1347336" y="1503303"/>
                </a:lnTo>
                <a:lnTo>
                  <a:pt x="0" y="1503303"/>
                </a:lnTo>
                <a:lnTo>
                  <a:pt x="0" y="0"/>
                </a:lnTo>
                <a:close/>
              </a:path>
            </a:pathLst>
          </a:custGeom>
          <a:blipFill>
            <a:blip r:embed="rId12"/>
            <a:stretch>
              <a:fillRect l="0" t="0" r="0" b="0"/>
            </a:stretch>
          </a:blipFill>
        </p:spPr>
      </p:sp>
      <p:sp>
        <p:nvSpPr>
          <p:cNvPr name="TextBox 9" id="9"/>
          <p:cNvSpPr txBox="true"/>
          <p:nvPr/>
        </p:nvSpPr>
        <p:spPr>
          <a:xfrm rot="0">
            <a:off x="2655994" y="1165379"/>
            <a:ext cx="2324294" cy="298328"/>
          </a:xfrm>
          <a:prstGeom prst="rect">
            <a:avLst/>
          </a:prstGeom>
        </p:spPr>
        <p:txBody>
          <a:bodyPr anchor="t" rtlCol="false" tIns="0" lIns="0" bIns="0" rIns="0">
            <a:spAutoFit/>
          </a:bodyPr>
          <a:lstStyle/>
          <a:p>
            <a:pPr algn="l">
              <a:lnSpc>
                <a:spcPts val="2241"/>
              </a:lnSpc>
              <a:spcBef>
                <a:spcPct val="0"/>
              </a:spcBef>
            </a:pPr>
            <a:r>
              <a:rPr lang="en-US" sz="2075">
                <a:solidFill>
                  <a:srgbClr val="FFFFFF"/>
                </a:solidFill>
                <a:latin typeface="Gruppo"/>
                <a:ea typeface="Gruppo"/>
                <a:cs typeface="Gruppo"/>
                <a:sym typeface="Gruppo"/>
              </a:rPr>
              <a:t>studio shodwe</a:t>
            </a:r>
          </a:p>
        </p:txBody>
      </p:sp>
      <p:sp>
        <p:nvSpPr>
          <p:cNvPr name="TextBox 10" id="10"/>
          <p:cNvSpPr txBox="true"/>
          <p:nvPr/>
        </p:nvSpPr>
        <p:spPr>
          <a:xfrm rot="0">
            <a:off x="13458263" y="9073308"/>
            <a:ext cx="3147170" cy="298328"/>
          </a:xfrm>
          <a:prstGeom prst="rect">
            <a:avLst/>
          </a:prstGeom>
        </p:spPr>
        <p:txBody>
          <a:bodyPr anchor="t" rtlCol="false" tIns="0" lIns="0" bIns="0" rIns="0">
            <a:spAutoFit/>
          </a:bodyPr>
          <a:lstStyle/>
          <a:p>
            <a:pPr algn="ctr">
              <a:lnSpc>
                <a:spcPts val="2241"/>
              </a:lnSpc>
              <a:spcBef>
                <a:spcPct val="0"/>
              </a:spcBef>
            </a:pPr>
            <a:r>
              <a:rPr lang="en-US" sz="2075">
                <a:solidFill>
                  <a:srgbClr val="00FFFF"/>
                </a:solidFill>
                <a:latin typeface="Gruppo"/>
                <a:ea typeface="Gruppo"/>
                <a:cs typeface="Gruppo"/>
                <a:sym typeface="Gruppo"/>
              </a:rPr>
              <a:t>www.reallygreatsite.com</a:t>
            </a:r>
          </a:p>
        </p:txBody>
      </p:sp>
      <p:sp>
        <p:nvSpPr>
          <p:cNvPr name="TextBox 11" id="11"/>
          <p:cNvSpPr txBox="true"/>
          <p:nvPr/>
        </p:nvSpPr>
        <p:spPr>
          <a:xfrm rot="0">
            <a:off x="3033453" y="2059891"/>
            <a:ext cx="13109887" cy="799615"/>
          </a:xfrm>
          <a:prstGeom prst="rect">
            <a:avLst/>
          </a:prstGeom>
        </p:spPr>
        <p:txBody>
          <a:bodyPr anchor="t" rtlCol="false" tIns="0" lIns="0" bIns="0" rIns="0">
            <a:spAutoFit/>
          </a:bodyPr>
          <a:lstStyle/>
          <a:p>
            <a:pPr algn="ctr">
              <a:lnSpc>
                <a:spcPts val="6376"/>
              </a:lnSpc>
            </a:pPr>
            <a:r>
              <a:rPr lang="en-US" sz="5060">
                <a:solidFill>
                  <a:srgbClr val="FFFFFF"/>
                </a:solidFill>
                <a:latin typeface="HK Modular"/>
                <a:ea typeface="HK Modular"/>
                <a:cs typeface="HK Modular"/>
                <a:sym typeface="HK Modular"/>
              </a:rPr>
              <a:t>ADDRESSING NEW THREATS</a:t>
            </a:r>
          </a:p>
        </p:txBody>
      </p:sp>
      <p:sp>
        <p:nvSpPr>
          <p:cNvPr name="TextBox 12" id="12"/>
          <p:cNvSpPr txBox="true"/>
          <p:nvPr/>
        </p:nvSpPr>
        <p:spPr>
          <a:xfrm rot="0">
            <a:off x="3377582" y="4386793"/>
            <a:ext cx="2254952" cy="736093"/>
          </a:xfrm>
          <a:prstGeom prst="rect">
            <a:avLst/>
          </a:prstGeom>
        </p:spPr>
        <p:txBody>
          <a:bodyPr anchor="t" rtlCol="false" tIns="0" lIns="0" bIns="0" rIns="0">
            <a:spAutoFit/>
          </a:bodyPr>
          <a:lstStyle/>
          <a:p>
            <a:pPr algn="ctr">
              <a:lnSpc>
                <a:spcPts val="2891"/>
              </a:lnSpc>
              <a:spcBef>
                <a:spcPct val="0"/>
              </a:spcBef>
            </a:pPr>
            <a:r>
              <a:rPr lang="en-US" b="true" sz="2677">
                <a:solidFill>
                  <a:srgbClr val="FFFFFF"/>
                </a:solidFill>
                <a:latin typeface="Raleway Bold"/>
                <a:ea typeface="Raleway Bold"/>
                <a:cs typeface="Raleway Bold"/>
                <a:sym typeface="Raleway Bold"/>
              </a:rPr>
              <a:t>Social Inequities</a:t>
            </a:r>
          </a:p>
        </p:txBody>
      </p:sp>
      <p:sp>
        <p:nvSpPr>
          <p:cNvPr name="TextBox 13" id="13"/>
          <p:cNvSpPr txBox="true"/>
          <p:nvPr/>
        </p:nvSpPr>
        <p:spPr>
          <a:xfrm rot="0">
            <a:off x="3033453" y="5343310"/>
            <a:ext cx="3063384" cy="1352110"/>
          </a:xfrm>
          <a:prstGeom prst="rect">
            <a:avLst/>
          </a:prstGeom>
        </p:spPr>
        <p:txBody>
          <a:bodyPr anchor="t" rtlCol="false" tIns="0" lIns="0" bIns="0" rIns="0">
            <a:spAutoFit/>
          </a:bodyPr>
          <a:lstStyle/>
          <a:p>
            <a:pPr algn="ctr">
              <a:lnSpc>
                <a:spcPts val="2675"/>
              </a:lnSpc>
              <a:spcBef>
                <a:spcPct val="0"/>
              </a:spcBef>
            </a:pPr>
            <a:r>
              <a:rPr lang="en-US" sz="2477">
                <a:solidFill>
                  <a:srgbClr val="FFFFFF"/>
                </a:solidFill>
                <a:latin typeface="Raleway"/>
                <a:ea typeface="Raleway"/>
                <a:cs typeface="Raleway"/>
                <a:sym typeface="Raleway"/>
              </a:rPr>
              <a:t>Uneven access to digital technologies exacerbates the digital divide.</a:t>
            </a:r>
          </a:p>
        </p:txBody>
      </p:sp>
      <p:sp>
        <p:nvSpPr>
          <p:cNvPr name="TextBox 14" id="14"/>
          <p:cNvSpPr txBox="true"/>
          <p:nvPr/>
        </p:nvSpPr>
        <p:spPr>
          <a:xfrm rot="0">
            <a:off x="2351662" y="3761150"/>
            <a:ext cx="681791" cy="597043"/>
          </a:xfrm>
          <a:prstGeom prst="rect">
            <a:avLst/>
          </a:prstGeom>
        </p:spPr>
        <p:txBody>
          <a:bodyPr anchor="t" rtlCol="false" tIns="0" lIns="0" bIns="0" rIns="0">
            <a:spAutoFit/>
          </a:bodyPr>
          <a:lstStyle/>
          <a:p>
            <a:pPr algn="ctr">
              <a:lnSpc>
                <a:spcPts val="4511"/>
              </a:lnSpc>
              <a:spcBef>
                <a:spcPct val="0"/>
              </a:spcBef>
            </a:pPr>
            <a:r>
              <a:rPr lang="en-US" b="true" sz="4177">
                <a:solidFill>
                  <a:srgbClr val="FFFFFF"/>
                </a:solidFill>
                <a:latin typeface="Raleway Bold"/>
                <a:ea typeface="Raleway Bold"/>
                <a:cs typeface="Raleway Bold"/>
                <a:sym typeface="Raleway Bold"/>
              </a:rPr>
              <a:t>4.</a:t>
            </a:r>
          </a:p>
        </p:txBody>
      </p:sp>
      <p:sp>
        <p:nvSpPr>
          <p:cNvPr name="Freeform 15" id="15"/>
          <p:cNvSpPr/>
          <p:nvPr/>
        </p:nvSpPr>
        <p:spPr>
          <a:xfrm flipH="false" flipV="false" rot="0">
            <a:off x="7777119" y="3676035"/>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6" id="16"/>
          <p:cNvSpPr/>
          <p:nvPr/>
        </p:nvSpPr>
        <p:spPr>
          <a:xfrm flipH="false" flipV="false" rot="0">
            <a:off x="7431960" y="3413023"/>
            <a:ext cx="1347336" cy="1503304"/>
          </a:xfrm>
          <a:custGeom>
            <a:avLst/>
            <a:gdLst/>
            <a:ahLst/>
            <a:cxnLst/>
            <a:rect r="r" b="b" t="t" l="l"/>
            <a:pathLst>
              <a:path h="1503304" w="1347336">
                <a:moveTo>
                  <a:pt x="0" y="0"/>
                </a:moveTo>
                <a:lnTo>
                  <a:pt x="1347335" y="0"/>
                </a:lnTo>
                <a:lnTo>
                  <a:pt x="1347335" y="1503303"/>
                </a:lnTo>
                <a:lnTo>
                  <a:pt x="0" y="1503303"/>
                </a:lnTo>
                <a:lnTo>
                  <a:pt x="0" y="0"/>
                </a:lnTo>
                <a:close/>
              </a:path>
            </a:pathLst>
          </a:custGeom>
          <a:blipFill>
            <a:blip r:embed="rId12"/>
            <a:stretch>
              <a:fillRect l="0" t="0" r="0" b="0"/>
            </a:stretch>
          </a:blipFill>
        </p:spPr>
      </p:sp>
      <p:sp>
        <p:nvSpPr>
          <p:cNvPr name="TextBox 17" id="17"/>
          <p:cNvSpPr txBox="true"/>
          <p:nvPr/>
        </p:nvSpPr>
        <p:spPr>
          <a:xfrm rot="0">
            <a:off x="8567754" y="4780346"/>
            <a:ext cx="2894049" cy="363154"/>
          </a:xfrm>
          <a:prstGeom prst="rect">
            <a:avLst/>
          </a:prstGeom>
        </p:spPr>
        <p:txBody>
          <a:bodyPr anchor="t" rtlCol="false" tIns="0" lIns="0" bIns="0" rIns="0">
            <a:spAutoFit/>
          </a:bodyPr>
          <a:lstStyle/>
          <a:p>
            <a:pPr algn="ctr">
              <a:lnSpc>
                <a:spcPts val="2783"/>
              </a:lnSpc>
              <a:spcBef>
                <a:spcPct val="0"/>
              </a:spcBef>
            </a:pPr>
            <a:r>
              <a:rPr lang="en-US" b="true" sz="2577">
                <a:solidFill>
                  <a:srgbClr val="FFFFFF"/>
                </a:solidFill>
                <a:latin typeface="Raleway Bold"/>
                <a:ea typeface="Raleway Bold"/>
                <a:cs typeface="Raleway Bold"/>
                <a:sym typeface="Raleway Bold"/>
              </a:rPr>
              <a:t>Geopolitical Risks</a:t>
            </a:r>
          </a:p>
        </p:txBody>
      </p:sp>
      <p:sp>
        <p:nvSpPr>
          <p:cNvPr name="TextBox 18" id="18"/>
          <p:cNvSpPr txBox="true"/>
          <p:nvPr/>
        </p:nvSpPr>
        <p:spPr>
          <a:xfrm rot="0">
            <a:off x="8483087" y="5460678"/>
            <a:ext cx="3063384" cy="1234743"/>
          </a:xfrm>
          <a:prstGeom prst="rect">
            <a:avLst/>
          </a:prstGeom>
        </p:spPr>
        <p:txBody>
          <a:bodyPr anchor="t" rtlCol="false" tIns="0" lIns="0" bIns="0" rIns="0">
            <a:spAutoFit/>
          </a:bodyPr>
          <a:lstStyle/>
          <a:p>
            <a:pPr algn="ctr">
              <a:lnSpc>
                <a:spcPts val="2459"/>
              </a:lnSpc>
              <a:spcBef>
                <a:spcPct val="0"/>
              </a:spcBef>
            </a:pPr>
            <a:r>
              <a:rPr lang="en-US" sz="2277">
                <a:solidFill>
                  <a:srgbClr val="FFFFFF"/>
                </a:solidFill>
                <a:latin typeface="Raleway"/>
                <a:ea typeface="Raleway"/>
                <a:cs typeface="Raleway"/>
                <a:sym typeface="Raleway"/>
              </a:rPr>
              <a:t>Dependence on non-EU tech giants raises concerns over digital sovereignty.</a:t>
            </a:r>
          </a:p>
        </p:txBody>
      </p:sp>
      <p:sp>
        <p:nvSpPr>
          <p:cNvPr name="TextBox 19" id="19"/>
          <p:cNvSpPr txBox="true"/>
          <p:nvPr/>
        </p:nvSpPr>
        <p:spPr>
          <a:xfrm rot="0">
            <a:off x="7801296" y="3761150"/>
            <a:ext cx="681791" cy="597043"/>
          </a:xfrm>
          <a:prstGeom prst="rect">
            <a:avLst/>
          </a:prstGeom>
        </p:spPr>
        <p:txBody>
          <a:bodyPr anchor="t" rtlCol="false" tIns="0" lIns="0" bIns="0" rIns="0">
            <a:spAutoFit/>
          </a:bodyPr>
          <a:lstStyle/>
          <a:p>
            <a:pPr algn="ctr">
              <a:lnSpc>
                <a:spcPts val="4511"/>
              </a:lnSpc>
              <a:spcBef>
                <a:spcPct val="0"/>
              </a:spcBef>
            </a:pPr>
            <a:r>
              <a:rPr lang="en-US" b="true" sz="4177">
                <a:solidFill>
                  <a:srgbClr val="FFFFFF"/>
                </a:solidFill>
                <a:latin typeface="Raleway Bold"/>
                <a:ea typeface="Raleway Bold"/>
                <a:cs typeface="Raleway Bold"/>
                <a:sym typeface="Raleway Bold"/>
              </a:rPr>
              <a:t>5.</a:t>
            </a:r>
          </a:p>
        </p:txBody>
      </p:sp>
      <p:sp>
        <p:nvSpPr>
          <p:cNvPr name="Freeform 20" id="20"/>
          <p:cNvSpPr/>
          <p:nvPr/>
        </p:nvSpPr>
        <p:spPr>
          <a:xfrm flipH="false" flipV="false" rot="0">
            <a:off x="12882519" y="3413023"/>
            <a:ext cx="1347336" cy="1503304"/>
          </a:xfrm>
          <a:custGeom>
            <a:avLst/>
            <a:gdLst/>
            <a:ahLst/>
            <a:cxnLst/>
            <a:rect r="r" b="b" t="t" l="l"/>
            <a:pathLst>
              <a:path h="1503304" w="1347336">
                <a:moveTo>
                  <a:pt x="0" y="0"/>
                </a:moveTo>
                <a:lnTo>
                  <a:pt x="1347336" y="0"/>
                </a:lnTo>
                <a:lnTo>
                  <a:pt x="1347336" y="1503303"/>
                </a:lnTo>
                <a:lnTo>
                  <a:pt x="0" y="1503303"/>
                </a:lnTo>
                <a:lnTo>
                  <a:pt x="0" y="0"/>
                </a:lnTo>
                <a:close/>
              </a:path>
            </a:pathLst>
          </a:custGeom>
          <a:blipFill>
            <a:blip r:embed="rId12"/>
            <a:stretch>
              <a:fillRect l="0" t="0" r="0" b="0"/>
            </a:stretch>
          </a:blipFill>
        </p:spPr>
      </p:sp>
      <p:sp>
        <p:nvSpPr>
          <p:cNvPr name="TextBox 21" id="21"/>
          <p:cNvSpPr txBox="true"/>
          <p:nvPr/>
        </p:nvSpPr>
        <p:spPr>
          <a:xfrm rot="0">
            <a:off x="14043713" y="4386793"/>
            <a:ext cx="2561721" cy="756587"/>
          </a:xfrm>
          <a:prstGeom prst="rect">
            <a:avLst/>
          </a:prstGeom>
        </p:spPr>
        <p:txBody>
          <a:bodyPr anchor="t" rtlCol="false" tIns="0" lIns="0" bIns="0" rIns="0">
            <a:spAutoFit/>
          </a:bodyPr>
          <a:lstStyle/>
          <a:p>
            <a:pPr algn="ctr">
              <a:lnSpc>
                <a:spcPts val="2999"/>
              </a:lnSpc>
              <a:spcBef>
                <a:spcPct val="0"/>
              </a:spcBef>
            </a:pPr>
            <a:r>
              <a:rPr lang="en-US" b="true" sz="2777">
                <a:solidFill>
                  <a:srgbClr val="FFFFFF"/>
                </a:solidFill>
                <a:latin typeface="Raleway Bold"/>
                <a:ea typeface="Raleway Bold"/>
                <a:cs typeface="Raleway Bold"/>
                <a:sym typeface="Raleway Bold"/>
              </a:rPr>
              <a:t>Economic inequalities</a:t>
            </a:r>
          </a:p>
        </p:txBody>
      </p:sp>
      <p:sp>
        <p:nvSpPr>
          <p:cNvPr name="TextBox 22" id="22"/>
          <p:cNvSpPr txBox="true"/>
          <p:nvPr/>
        </p:nvSpPr>
        <p:spPr>
          <a:xfrm rot="0">
            <a:off x="13933646" y="5460678"/>
            <a:ext cx="3063384" cy="1312646"/>
          </a:xfrm>
          <a:prstGeom prst="rect">
            <a:avLst/>
          </a:prstGeom>
        </p:spPr>
        <p:txBody>
          <a:bodyPr anchor="t" rtlCol="false" tIns="0" lIns="0" bIns="0" rIns="0">
            <a:spAutoFit/>
          </a:bodyPr>
          <a:lstStyle/>
          <a:p>
            <a:pPr algn="ctr">
              <a:lnSpc>
                <a:spcPts val="2567"/>
              </a:lnSpc>
              <a:spcBef>
                <a:spcPct val="0"/>
              </a:spcBef>
            </a:pPr>
            <a:r>
              <a:rPr lang="en-US" sz="2377">
                <a:solidFill>
                  <a:srgbClr val="FFFFFF"/>
                </a:solidFill>
                <a:latin typeface="Raleway"/>
                <a:ea typeface="Raleway"/>
                <a:cs typeface="Raleway"/>
                <a:sym typeface="Raleway"/>
              </a:rPr>
              <a:t>Automation and AI disrupt traditional job markets, risking mass unemployment.</a:t>
            </a:r>
          </a:p>
        </p:txBody>
      </p:sp>
      <p:sp>
        <p:nvSpPr>
          <p:cNvPr name="TextBox 23" id="23"/>
          <p:cNvSpPr txBox="true"/>
          <p:nvPr/>
        </p:nvSpPr>
        <p:spPr>
          <a:xfrm rot="0">
            <a:off x="13251855" y="3761150"/>
            <a:ext cx="681791" cy="597043"/>
          </a:xfrm>
          <a:prstGeom prst="rect">
            <a:avLst/>
          </a:prstGeom>
        </p:spPr>
        <p:txBody>
          <a:bodyPr anchor="t" rtlCol="false" tIns="0" lIns="0" bIns="0" rIns="0">
            <a:spAutoFit/>
          </a:bodyPr>
          <a:lstStyle/>
          <a:p>
            <a:pPr algn="ctr">
              <a:lnSpc>
                <a:spcPts val="4511"/>
              </a:lnSpc>
              <a:spcBef>
                <a:spcPct val="0"/>
              </a:spcBef>
            </a:pPr>
            <a:r>
              <a:rPr lang="en-US" b="true" sz="4177">
                <a:solidFill>
                  <a:srgbClr val="FFFFFF"/>
                </a:solidFill>
                <a:latin typeface="Raleway Bold"/>
                <a:ea typeface="Raleway Bold"/>
                <a:cs typeface="Raleway Bold"/>
                <a:sym typeface="Raleway Bold"/>
              </a:rPr>
              <a:t>6.</a:t>
            </a:r>
          </a:p>
        </p:txBody>
      </p:sp>
      <p:pic>
        <p:nvPicPr>
          <p:cNvPr name="Picture 24" id="24"/>
          <p:cNvPicPr>
            <a:picLocks noChangeAspect="true"/>
          </p:cNvPicPr>
          <p:nvPr>
            <a:videoFile r:link="rId14"/>
          </p:nvPr>
        </p:nvPicPr>
        <p:blipFill>
          <a:blip r:embed="rId13"/>
          <a:stretch>
            <a:fillRect/>
          </a:stretch>
        </p:blipFill>
        <p:spPr>
          <a:xfrm rot="0">
            <a:off x="2051778" y="1028700"/>
            <a:ext cx="14641830" cy="8229600"/>
          </a:xfrm>
          <a:prstGeom prst="rect">
            <a:avLst/>
          </a:prstGeom>
        </p:spPr>
      </p:pic>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41C4D">
                <a:alpha val="100000"/>
              </a:srgbClr>
            </a:gs>
            <a:gs pos="100000">
              <a:srgbClr val="3B616F">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1776071" y="1028700"/>
            <a:ext cx="551414" cy="518330"/>
          </a:xfrm>
          <a:custGeom>
            <a:avLst/>
            <a:gdLst/>
            <a:ahLst/>
            <a:cxnLst/>
            <a:rect r="r" b="b" t="t" l="l"/>
            <a:pathLst>
              <a:path h="518330" w="551414">
                <a:moveTo>
                  <a:pt x="0" y="0"/>
                </a:moveTo>
                <a:lnTo>
                  <a:pt x="551414" y="0"/>
                </a:lnTo>
                <a:lnTo>
                  <a:pt x="551414" y="518330"/>
                </a:lnTo>
                <a:lnTo>
                  <a:pt x="0" y="51833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6419691" y="1084613"/>
            <a:ext cx="839609" cy="450336"/>
          </a:xfrm>
          <a:custGeom>
            <a:avLst/>
            <a:gdLst/>
            <a:ahLst/>
            <a:cxnLst/>
            <a:rect r="r" b="b" t="t" l="l"/>
            <a:pathLst>
              <a:path h="450336" w="839609">
                <a:moveTo>
                  <a:pt x="0" y="0"/>
                </a:moveTo>
                <a:lnTo>
                  <a:pt x="839609" y="0"/>
                </a:lnTo>
                <a:lnTo>
                  <a:pt x="839609" y="450335"/>
                </a:lnTo>
                <a:lnTo>
                  <a:pt x="0" y="4503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5580083" y="1084613"/>
            <a:ext cx="839609" cy="450336"/>
          </a:xfrm>
          <a:custGeom>
            <a:avLst/>
            <a:gdLst/>
            <a:ahLst/>
            <a:cxnLst/>
            <a:rect r="r" b="b" t="t" l="l"/>
            <a:pathLst>
              <a:path h="450336" w="839609">
                <a:moveTo>
                  <a:pt x="0" y="0"/>
                </a:moveTo>
                <a:lnTo>
                  <a:pt x="839608" y="0"/>
                </a:lnTo>
                <a:lnTo>
                  <a:pt x="839608" y="450335"/>
                </a:lnTo>
                <a:lnTo>
                  <a:pt x="0" y="4503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776071" y="9014517"/>
            <a:ext cx="2728988" cy="487567"/>
          </a:xfrm>
          <a:custGeom>
            <a:avLst/>
            <a:gdLst/>
            <a:ahLst/>
            <a:cxnLst/>
            <a:rect r="r" b="b" t="t" l="l"/>
            <a:pathLst>
              <a:path h="487567" w="2728988">
                <a:moveTo>
                  <a:pt x="0" y="0"/>
                </a:moveTo>
                <a:lnTo>
                  <a:pt x="2728988" y="0"/>
                </a:lnTo>
                <a:lnTo>
                  <a:pt x="2728988" y="487566"/>
                </a:lnTo>
                <a:lnTo>
                  <a:pt x="0" y="48756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776071" y="3120832"/>
            <a:ext cx="984533" cy="1566814"/>
          </a:xfrm>
          <a:custGeom>
            <a:avLst/>
            <a:gdLst/>
            <a:ahLst/>
            <a:cxnLst/>
            <a:rect r="r" b="b" t="t" l="l"/>
            <a:pathLst>
              <a:path h="1566814" w="984533">
                <a:moveTo>
                  <a:pt x="0" y="0"/>
                </a:moveTo>
                <a:lnTo>
                  <a:pt x="984533" y="0"/>
                </a:lnTo>
                <a:lnTo>
                  <a:pt x="984533" y="1566814"/>
                </a:lnTo>
                <a:lnTo>
                  <a:pt x="0" y="156681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6717695" y="2433323"/>
            <a:ext cx="11301259" cy="6356958"/>
          </a:xfrm>
          <a:custGeom>
            <a:avLst/>
            <a:gdLst/>
            <a:ahLst/>
            <a:cxnLst/>
            <a:rect r="r" b="b" t="t" l="l"/>
            <a:pathLst>
              <a:path h="6356958" w="11301259">
                <a:moveTo>
                  <a:pt x="0" y="0"/>
                </a:moveTo>
                <a:lnTo>
                  <a:pt x="11301259" y="0"/>
                </a:lnTo>
                <a:lnTo>
                  <a:pt x="11301259" y="6356958"/>
                </a:lnTo>
                <a:lnTo>
                  <a:pt x="0" y="6356958"/>
                </a:lnTo>
                <a:lnTo>
                  <a:pt x="0" y="0"/>
                </a:lnTo>
                <a:close/>
              </a:path>
            </a:pathLst>
          </a:custGeom>
          <a:blipFill>
            <a:blip r:embed="rId10"/>
            <a:stretch>
              <a:fillRect l="0" t="0" r="0" b="0"/>
            </a:stretch>
          </a:blipFill>
        </p:spPr>
      </p:sp>
      <p:sp>
        <p:nvSpPr>
          <p:cNvPr name="TextBox 8" id="8"/>
          <p:cNvSpPr txBox="true"/>
          <p:nvPr/>
        </p:nvSpPr>
        <p:spPr>
          <a:xfrm rot="0">
            <a:off x="2655994" y="1165379"/>
            <a:ext cx="2324294" cy="298328"/>
          </a:xfrm>
          <a:prstGeom prst="rect">
            <a:avLst/>
          </a:prstGeom>
        </p:spPr>
        <p:txBody>
          <a:bodyPr anchor="t" rtlCol="false" tIns="0" lIns="0" bIns="0" rIns="0">
            <a:spAutoFit/>
          </a:bodyPr>
          <a:lstStyle/>
          <a:p>
            <a:pPr algn="l">
              <a:lnSpc>
                <a:spcPts val="2241"/>
              </a:lnSpc>
              <a:spcBef>
                <a:spcPct val="0"/>
              </a:spcBef>
            </a:pPr>
            <a:r>
              <a:rPr lang="en-US" sz="2075">
                <a:solidFill>
                  <a:srgbClr val="FFFFFF"/>
                </a:solidFill>
                <a:latin typeface="Gruppo"/>
                <a:ea typeface="Gruppo"/>
                <a:cs typeface="Gruppo"/>
                <a:sym typeface="Gruppo"/>
              </a:rPr>
              <a:t>studio shodwe</a:t>
            </a:r>
          </a:p>
        </p:txBody>
      </p:sp>
      <p:sp>
        <p:nvSpPr>
          <p:cNvPr name="TextBox 9" id="9"/>
          <p:cNvSpPr txBox="true"/>
          <p:nvPr/>
        </p:nvSpPr>
        <p:spPr>
          <a:xfrm rot="0">
            <a:off x="661128" y="4649546"/>
            <a:ext cx="5799109" cy="2596772"/>
          </a:xfrm>
          <a:prstGeom prst="rect">
            <a:avLst/>
          </a:prstGeom>
        </p:spPr>
        <p:txBody>
          <a:bodyPr anchor="t" rtlCol="false" tIns="0" lIns="0" bIns="0" rIns="0">
            <a:spAutoFit/>
          </a:bodyPr>
          <a:lstStyle/>
          <a:p>
            <a:pPr algn="l">
              <a:lnSpc>
                <a:spcPts val="6880"/>
              </a:lnSpc>
            </a:pPr>
            <a:r>
              <a:rPr lang="en-US" sz="5460">
                <a:solidFill>
                  <a:srgbClr val="FFFFFF"/>
                </a:solidFill>
                <a:latin typeface="HK Modular"/>
                <a:ea typeface="HK Modular"/>
                <a:cs typeface="HK Modular"/>
                <a:sym typeface="HK Modular"/>
              </a:rPr>
              <a:t>UNLOCKING THE DSM’S POTENTIAL</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41C4D">
                <a:alpha val="100000"/>
              </a:srgbClr>
            </a:gs>
            <a:gs pos="100000">
              <a:srgbClr val="3B616F">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1776071" y="1028700"/>
            <a:ext cx="551414" cy="518330"/>
          </a:xfrm>
          <a:custGeom>
            <a:avLst/>
            <a:gdLst/>
            <a:ahLst/>
            <a:cxnLst/>
            <a:rect r="r" b="b" t="t" l="l"/>
            <a:pathLst>
              <a:path h="518330" w="551414">
                <a:moveTo>
                  <a:pt x="0" y="0"/>
                </a:moveTo>
                <a:lnTo>
                  <a:pt x="551414" y="0"/>
                </a:lnTo>
                <a:lnTo>
                  <a:pt x="551414" y="518330"/>
                </a:lnTo>
                <a:lnTo>
                  <a:pt x="0" y="51833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6419691" y="1084613"/>
            <a:ext cx="839609" cy="450336"/>
          </a:xfrm>
          <a:custGeom>
            <a:avLst/>
            <a:gdLst/>
            <a:ahLst/>
            <a:cxnLst/>
            <a:rect r="r" b="b" t="t" l="l"/>
            <a:pathLst>
              <a:path h="450336" w="839609">
                <a:moveTo>
                  <a:pt x="0" y="0"/>
                </a:moveTo>
                <a:lnTo>
                  <a:pt x="839609" y="0"/>
                </a:lnTo>
                <a:lnTo>
                  <a:pt x="839609" y="450335"/>
                </a:lnTo>
                <a:lnTo>
                  <a:pt x="0" y="4503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5580083" y="1084613"/>
            <a:ext cx="839609" cy="450336"/>
          </a:xfrm>
          <a:custGeom>
            <a:avLst/>
            <a:gdLst/>
            <a:ahLst/>
            <a:cxnLst/>
            <a:rect r="r" b="b" t="t" l="l"/>
            <a:pathLst>
              <a:path h="450336" w="839609">
                <a:moveTo>
                  <a:pt x="0" y="0"/>
                </a:moveTo>
                <a:lnTo>
                  <a:pt x="839608" y="0"/>
                </a:lnTo>
                <a:lnTo>
                  <a:pt x="839608" y="450335"/>
                </a:lnTo>
                <a:lnTo>
                  <a:pt x="0" y="4503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776071" y="9014517"/>
            <a:ext cx="2728988" cy="487567"/>
          </a:xfrm>
          <a:custGeom>
            <a:avLst/>
            <a:gdLst/>
            <a:ahLst/>
            <a:cxnLst/>
            <a:rect r="r" b="b" t="t" l="l"/>
            <a:pathLst>
              <a:path h="487567" w="2728988">
                <a:moveTo>
                  <a:pt x="0" y="0"/>
                </a:moveTo>
                <a:lnTo>
                  <a:pt x="2728988" y="0"/>
                </a:lnTo>
                <a:lnTo>
                  <a:pt x="2728988" y="487566"/>
                </a:lnTo>
                <a:lnTo>
                  <a:pt x="0" y="48756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2804396" y="9014517"/>
            <a:ext cx="4454904" cy="406385"/>
          </a:xfrm>
          <a:custGeom>
            <a:avLst/>
            <a:gdLst/>
            <a:ahLst/>
            <a:cxnLst/>
            <a:rect r="r" b="b" t="t" l="l"/>
            <a:pathLst>
              <a:path h="406385" w="4454904">
                <a:moveTo>
                  <a:pt x="0" y="0"/>
                </a:moveTo>
                <a:lnTo>
                  <a:pt x="4454904" y="0"/>
                </a:lnTo>
                <a:lnTo>
                  <a:pt x="4454904" y="406385"/>
                </a:lnTo>
                <a:lnTo>
                  <a:pt x="0" y="40638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1776071" y="3120832"/>
            <a:ext cx="984533" cy="1566814"/>
          </a:xfrm>
          <a:custGeom>
            <a:avLst/>
            <a:gdLst/>
            <a:ahLst/>
            <a:cxnLst/>
            <a:rect r="r" b="b" t="t" l="l"/>
            <a:pathLst>
              <a:path h="1566814" w="984533">
                <a:moveTo>
                  <a:pt x="0" y="0"/>
                </a:moveTo>
                <a:lnTo>
                  <a:pt x="984533" y="0"/>
                </a:lnTo>
                <a:lnTo>
                  <a:pt x="984533" y="1566814"/>
                </a:lnTo>
                <a:lnTo>
                  <a:pt x="0" y="156681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8" id="8"/>
          <p:cNvSpPr txBox="true"/>
          <p:nvPr/>
        </p:nvSpPr>
        <p:spPr>
          <a:xfrm rot="0">
            <a:off x="2655994" y="1165379"/>
            <a:ext cx="2324294" cy="298328"/>
          </a:xfrm>
          <a:prstGeom prst="rect">
            <a:avLst/>
          </a:prstGeom>
        </p:spPr>
        <p:txBody>
          <a:bodyPr anchor="t" rtlCol="false" tIns="0" lIns="0" bIns="0" rIns="0">
            <a:spAutoFit/>
          </a:bodyPr>
          <a:lstStyle/>
          <a:p>
            <a:pPr algn="l">
              <a:lnSpc>
                <a:spcPts val="2241"/>
              </a:lnSpc>
              <a:spcBef>
                <a:spcPct val="0"/>
              </a:spcBef>
            </a:pPr>
            <a:r>
              <a:rPr lang="en-US" sz="2075">
                <a:solidFill>
                  <a:srgbClr val="FFFFFF"/>
                </a:solidFill>
                <a:latin typeface="Gruppo"/>
                <a:ea typeface="Gruppo"/>
                <a:cs typeface="Gruppo"/>
                <a:sym typeface="Gruppo"/>
              </a:rPr>
              <a:t>studio shodwe</a:t>
            </a:r>
          </a:p>
        </p:txBody>
      </p:sp>
      <p:sp>
        <p:nvSpPr>
          <p:cNvPr name="TextBox 9" id="9"/>
          <p:cNvSpPr txBox="true"/>
          <p:nvPr/>
        </p:nvSpPr>
        <p:spPr>
          <a:xfrm rot="0">
            <a:off x="13458263" y="9073308"/>
            <a:ext cx="3147170" cy="298328"/>
          </a:xfrm>
          <a:prstGeom prst="rect">
            <a:avLst/>
          </a:prstGeom>
        </p:spPr>
        <p:txBody>
          <a:bodyPr anchor="t" rtlCol="false" tIns="0" lIns="0" bIns="0" rIns="0">
            <a:spAutoFit/>
          </a:bodyPr>
          <a:lstStyle/>
          <a:p>
            <a:pPr algn="ctr">
              <a:lnSpc>
                <a:spcPts val="2241"/>
              </a:lnSpc>
              <a:spcBef>
                <a:spcPct val="0"/>
              </a:spcBef>
            </a:pPr>
            <a:r>
              <a:rPr lang="en-US" sz="2075">
                <a:solidFill>
                  <a:srgbClr val="00FFFF"/>
                </a:solidFill>
                <a:latin typeface="Gruppo"/>
                <a:ea typeface="Gruppo"/>
                <a:cs typeface="Gruppo"/>
                <a:sym typeface="Gruppo"/>
              </a:rPr>
              <a:t>www.reallygreatsite.com</a:t>
            </a:r>
          </a:p>
        </p:txBody>
      </p:sp>
      <p:sp>
        <p:nvSpPr>
          <p:cNvPr name="TextBox 10" id="10"/>
          <p:cNvSpPr txBox="true"/>
          <p:nvPr/>
        </p:nvSpPr>
        <p:spPr>
          <a:xfrm rot="0">
            <a:off x="1880681" y="4649546"/>
            <a:ext cx="5799109" cy="2596772"/>
          </a:xfrm>
          <a:prstGeom prst="rect">
            <a:avLst/>
          </a:prstGeom>
        </p:spPr>
        <p:txBody>
          <a:bodyPr anchor="t" rtlCol="false" tIns="0" lIns="0" bIns="0" rIns="0">
            <a:spAutoFit/>
          </a:bodyPr>
          <a:lstStyle/>
          <a:p>
            <a:pPr algn="l">
              <a:lnSpc>
                <a:spcPts val="6880"/>
              </a:lnSpc>
            </a:pPr>
            <a:r>
              <a:rPr lang="en-US" sz="5460">
                <a:solidFill>
                  <a:srgbClr val="FFFFFF"/>
                </a:solidFill>
                <a:latin typeface="HK Modular"/>
                <a:ea typeface="HK Modular"/>
                <a:cs typeface="HK Modular"/>
                <a:sym typeface="HK Modular"/>
              </a:rPr>
              <a:t>UNLOCKING THE DSM’S POTENTIAL</a:t>
            </a:r>
          </a:p>
        </p:txBody>
      </p:sp>
      <p:sp>
        <p:nvSpPr>
          <p:cNvPr name="TextBox 11" id="11"/>
          <p:cNvSpPr txBox="true"/>
          <p:nvPr/>
        </p:nvSpPr>
        <p:spPr>
          <a:xfrm rot="0">
            <a:off x="9603522" y="2942503"/>
            <a:ext cx="8684478" cy="756587"/>
          </a:xfrm>
          <a:prstGeom prst="rect">
            <a:avLst/>
          </a:prstGeom>
        </p:spPr>
        <p:txBody>
          <a:bodyPr anchor="t" rtlCol="false" tIns="0" lIns="0" bIns="0" rIns="0">
            <a:spAutoFit/>
          </a:bodyPr>
          <a:lstStyle/>
          <a:p>
            <a:pPr algn="l">
              <a:lnSpc>
                <a:spcPts val="2999"/>
              </a:lnSpc>
              <a:spcBef>
                <a:spcPct val="0"/>
              </a:spcBef>
            </a:pPr>
            <a:r>
              <a:rPr lang="en-US" b="true" sz="2777">
                <a:solidFill>
                  <a:srgbClr val="FFFFFF"/>
                </a:solidFill>
                <a:latin typeface="Raleway Bold"/>
                <a:ea typeface="Raleway Bold"/>
                <a:cs typeface="Raleway Bold"/>
                <a:sym typeface="Raleway Bold"/>
              </a:rPr>
              <a:t>Increase Rural Broadband Funding via the Connecting Europe Facility</a:t>
            </a:r>
          </a:p>
        </p:txBody>
      </p:sp>
      <p:sp>
        <p:nvSpPr>
          <p:cNvPr name="TextBox 12" id="12"/>
          <p:cNvSpPr txBox="true"/>
          <p:nvPr/>
        </p:nvSpPr>
        <p:spPr>
          <a:xfrm rot="0">
            <a:off x="9603522" y="3932814"/>
            <a:ext cx="7001911" cy="1128002"/>
          </a:xfrm>
          <a:prstGeom prst="rect">
            <a:avLst/>
          </a:prstGeom>
        </p:spPr>
        <p:txBody>
          <a:bodyPr anchor="t" rtlCol="false" tIns="0" lIns="0" bIns="0" rIns="0">
            <a:spAutoFit/>
          </a:bodyPr>
          <a:lstStyle/>
          <a:p>
            <a:pPr algn="l">
              <a:lnSpc>
                <a:spcPts val="2999"/>
              </a:lnSpc>
              <a:spcBef>
                <a:spcPct val="0"/>
              </a:spcBef>
            </a:pPr>
            <a:r>
              <a:rPr lang="en-US" sz="2777">
                <a:solidFill>
                  <a:srgbClr val="FFFFFF"/>
                </a:solidFill>
                <a:latin typeface="Raleway"/>
                <a:ea typeface="Raleway"/>
                <a:cs typeface="Raleway"/>
                <a:sym typeface="Raleway"/>
              </a:rPr>
              <a:t>Prioritize investments in rural and remote regions to achieve the EU 2030 goal of universal gigabit connectivity.</a:t>
            </a:r>
          </a:p>
        </p:txBody>
      </p:sp>
      <p:sp>
        <p:nvSpPr>
          <p:cNvPr name="Freeform 13" id="13"/>
          <p:cNvSpPr/>
          <p:nvPr/>
        </p:nvSpPr>
        <p:spPr>
          <a:xfrm flipH="false" flipV="false" rot="0">
            <a:off x="8474051" y="2688468"/>
            <a:ext cx="830645" cy="926800"/>
          </a:xfrm>
          <a:custGeom>
            <a:avLst/>
            <a:gdLst/>
            <a:ahLst/>
            <a:cxnLst/>
            <a:rect r="r" b="b" t="t" l="l"/>
            <a:pathLst>
              <a:path h="926800" w="830645">
                <a:moveTo>
                  <a:pt x="0" y="0"/>
                </a:moveTo>
                <a:lnTo>
                  <a:pt x="830645" y="0"/>
                </a:lnTo>
                <a:lnTo>
                  <a:pt x="830645" y="926800"/>
                </a:lnTo>
                <a:lnTo>
                  <a:pt x="0" y="926800"/>
                </a:lnTo>
                <a:lnTo>
                  <a:pt x="0" y="0"/>
                </a:lnTo>
                <a:close/>
              </a:path>
            </a:pathLst>
          </a:custGeom>
          <a:blipFill>
            <a:blip r:embed="rId12"/>
            <a:stretch>
              <a:fillRect l="0" t="0" r="0" b="0"/>
            </a:stretch>
          </a:blipFill>
        </p:spPr>
      </p:sp>
      <p:sp>
        <p:nvSpPr>
          <p:cNvPr name="TextBox 14" id="14"/>
          <p:cNvSpPr txBox="true"/>
          <p:nvPr/>
        </p:nvSpPr>
        <p:spPr>
          <a:xfrm rot="0">
            <a:off x="8701750" y="2908178"/>
            <a:ext cx="420330" cy="363011"/>
          </a:xfrm>
          <a:prstGeom prst="rect">
            <a:avLst/>
          </a:prstGeom>
        </p:spPr>
        <p:txBody>
          <a:bodyPr anchor="t" rtlCol="false" tIns="0" lIns="0" bIns="0" rIns="0">
            <a:spAutoFit/>
          </a:bodyPr>
          <a:lstStyle/>
          <a:p>
            <a:pPr algn="ctr">
              <a:lnSpc>
                <a:spcPts val="2781"/>
              </a:lnSpc>
              <a:spcBef>
                <a:spcPct val="0"/>
              </a:spcBef>
            </a:pPr>
            <a:r>
              <a:rPr lang="en-US" b="true" sz="2575">
                <a:solidFill>
                  <a:srgbClr val="FFFFFF"/>
                </a:solidFill>
                <a:latin typeface="Raleway Bold"/>
                <a:ea typeface="Raleway Bold"/>
                <a:cs typeface="Raleway Bold"/>
                <a:sym typeface="Raleway Bold"/>
              </a:rPr>
              <a:t>1.</a:t>
            </a:r>
          </a:p>
        </p:txBody>
      </p:sp>
      <p:sp>
        <p:nvSpPr>
          <p:cNvPr name="TextBox 15" id="15"/>
          <p:cNvSpPr txBox="true"/>
          <p:nvPr/>
        </p:nvSpPr>
        <p:spPr>
          <a:xfrm rot="0">
            <a:off x="9603522" y="5951177"/>
            <a:ext cx="7655778" cy="756587"/>
          </a:xfrm>
          <a:prstGeom prst="rect">
            <a:avLst/>
          </a:prstGeom>
        </p:spPr>
        <p:txBody>
          <a:bodyPr anchor="t" rtlCol="false" tIns="0" lIns="0" bIns="0" rIns="0">
            <a:spAutoFit/>
          </a:bodyPr>
          <a:lstStyle/>
          <a:p>
            <a:pPr algn="l">
              <a:lnSpc>
                <a:spcPts val="2999"/>
              </a:lnSpc>
              <a:spcBef>
                <a:spcPct val="0"/>
              </a:spcBef>
            </a:pPr>
            <a:r>
              <a:rPr lang="en-US" b="true" sz="2777">
                <a:solidFill>
                  <a:srgbClr val="FFFFFF"/>
                </a:solidFill>
                <a:latin typeface="Raleway Bold"/>
                <a:ea typeface="Raleway Bold"/>
                <a:cs typeface="Raleway Bold"/>
                <a:sym typeface="Raleway Bold"/>
              </a:rPr>
              <a:t>Establish a Centralized EU Cybersecurity Agency</a:t>
            </a:r>
          </a:p>
        </p:txBody>
      </p:sp>
      <p:sp>
        <p:nvSpPr>
          <p:cNvPr name="TextBox 16" id="16"/>
          <p:cNvSpPr txBox="true"/>
          <p:nvPr/>
        </p:nvSpPr>
        <p:spPr>
          <a:xfrm rot="0">
            <a:off x="9603522" y="6945889"/>
            <a:ext cx="7001911" cy="1870833"/>
          </a:xfrm>
          <a:prstGeom prst="rect">
            <a:avLst/>
          </a:prstGeom>
        </p:spPr>
        <p:txBody>
          <a:bodyPr anchor="t" rtlCol="false" tIns="0" lIns="0" bIns="0" rIns="0">
            <a:spAutoFit/>
          </a:bodyPr>
          <a:lstStyle/>
          <a:p>
            <a:pPr algn="l">
              <a:lnSpc>
                <a:spcPts val="2999"/>
              </a:lnSpc>
              <a:spcBef>
                <a:spcPct val="0"/>
              </a:spcBef>
            </a:pPr>
            <a:r>
              <a:rPr lang="en-US" sz="2777">
                <a:solidFill>
                  <a:srgbClr val="FFFFFF"/>
                </a:solidFill>
                <a:latin typeface="Raleway"/>
                <a:ea typeface="Raleway"/>
                <a:cs typeface="Raleway"/>
                <a:sym typeface="Raleway"/>
              </a:rPr>
              <a:t>Transform the EU Agency for Cybersecurity (ENISA) into a centralized, fully empowered body with authority to coordinate member states' responses to cyberattacks.</a:t>
            </a:r>
          </a:p>
        </p:txBody>
      </p:sp>
      <p:sp>
        <p:nvSpPr>
          <p:cNvPr name="Freeform 17" id="17"/>
          <p:cNvSpPr/>
          <p:nvPr/>
        </p:nvSpPr>
        <p:spPr>
          <a:xfrm flipH="false" flipV="false" rot="0">
            <a:off x="8474051" y="5697141"/>
            <a:ext cx="830645" cy="926800"/>
          </a:xfrm>
          <a:custGeom>
            <a:avLst/>
            <a:gdLst/>
            <a:ahLst/>
            <a:cxnLst/>
            <a:rect r="r" b="b" t="t" l="l"/>
            <a:pathLst>
              <a:path h="926800" w="830645">
                <a:moveTo>
                  <a:pt x="0" y="0"/>
                </a:moveTo>
                <a:lnTo>
                  <a:pt x="830645" y="0"/>
                </a:lnTo>
                <a:lnTo>
                  <a:pt x="830645" y="926801"/>
                </a:lnTo>
                <a:lnTo>
                  <a:pt x="0" y="926801"/>
                </a:lnTo>
                <a:lnTo>
                  <a:pt x="0" y="0"/>
                </a:lnTo>
                <a:close/>
              </a:path>
            </a:pathLst>
          </a:custGeom>
          <a:blipFill>
            <a:blip r:embed="rId12"/>
            <a:stretch>
              <a:fillRect l="0" t="0" r="0" b="0"/>
            </a:stretch>
          </a:blipFill>
        </p:spPr>
      </p:sp>
      <p:sp>
        <p:nvSpPr>
          <p:cNvPr name="TextBox 18" id="18"/>
          <p:cNvSpPr txBox="true"/>
          <p:nvPr/>
        </p:nvSpPr>
        <p:spPr>
          <a:xfrm rot="0">
            <a:off x="8701750" y="5916851"/>
            <a:ext cx="420330" cy="363011"/>
          </a:xfrm>
          <a:prstGeom prst="rect">
            <a:avLst/>
          </a:prstGeom>
        </p:spPr>
        <p:txBody>
          <a:bodyPr anchor="t" rtlCol="false" tIns="0" lIns="0" bIns="0" rIns="0">
            <a:spAutoFit/>
          </a:bodyPr>
          <a:lstStyle/>
          <a:p>
            <a:pPr algn="ctr">
              <a:lnSpc>
                <a:spcPts val="2781"/>
              </a:lnSpc>
              <a:spcBef>
                <a:spcPct val="0"/>
              </a:spcBef>
            </a:pPr>
            <a:r>
              <a:rPr lang="en-US" b="true" sz="2575">
                <a:solidFill>
                  <a:srgbClr val="FFFFFF"/>
                </a:solidFill>
                <a:latin typeface="Raleway Bold"/>
                <a:ea typeface="Raleway Bold"/>
                <a:cs typeface="Raleway Bold"/>
                <a:sym typeface="Raleway Bold"/>
              </a:rPr>
              <a:t>2.</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41C4D">
                <a:alpha val="100000"/>
              </a:srgbClr>
            </a:gs>
            <a:gs pos="100000">
              <a:srgbClr val="3B616F">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1776071" y="1028700"/>
            <a:ext cx="551414" cy="518330"/>
          </a:xfrm>
          <a:custGeom>
            <a:avLst/>
            <a:gdLst/>
            <a:ahLst/>
            <a:cxnLst/>
            <a:rect r="r" b="b" t="t" l="l"/>
            <a:pathLst>
              <a:path h="518330" w="551414">
                <a:moveTo>
                  <a:pt x="0" y="0"/>
                </a:moveTo>
                <a:lnTo>
                  <a:pt x="551414" y="0"/>
                </a:lnTo>
                <a:lnTo>
                  <a:pt x="551414" y="518330"/>
                </a:lnTo>
                <a:lnTo>
                  <a:pt x="0" y="51833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6419691" y="1084613"/>
            <a:ext cx="839609" cy="450336"/>
          </a:xfrm>
          <a:custGeom>
            <a:avLst/>
            <a:gdLst/>
            <a:ahLst/>
            <a:cxnLst/>
            <a:rect r="r" b="b" t="t" l="l"/>
            <a:pathLst>
              <a:path h="450336" w="839609">
                <a:moveTo>
                  <a:pt x="0" y="0"/>
                </a:moveTo>
                <a:lnTo>
                  <a:pt x="839609" y="0"/>
                </a:lnTo>
                <a:lnTo>
                  <a:pt x="839609" y="450335"/>
                </a:lnTo>
                <a:lnTo>
                  <a:pt x="0" y="4503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5580083" y="1084613"/>
            <a:ext cx="839609" cy="450336"/>
          </a:xfrm>
          <a:custGeom>
            <a:avLst/>
            <a:gdLst/>
            <a:ahLst/>
            <a:cxnLst/>
            <a:rect r="r" b="b" t="t" l="l"/>
            <a:pathLst>
              <a:path h="450336" w="839609">
                <a:moveTo>
                  <a:pt x="0" y="0"/>
                </a:moveTo>
                <a:lnTo>
                  <a:pt x="839608" y="0"/>
                </a:lnTo>
                <a:lnTo>
                  <a:pt x="839608" y="450335"/>
                </a:lnTo>
                <a:lnTo>
                  <a:pt x="0" y="4503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776071" y="9014517"/>
            <a:ext cx="2728988" cy="487567"/>
          </a:xfrm>
          <a:custGeom>
            <a:avLst/>
            <a:gdLst/>
            <a:ahLst/>
            <a:cxnLst/>
            <a:rect r="r" b="b" t="t" l="l"/>
            <a:pathLst>
              <a:path h="487567" w="2728988">
                <a:moveTo>
                  <a:pt x="0" y="0"/>
                </a:moveTo>
                <a:lnTo>
                  <a:pt x="2728988" y="0"/>
                </a:lnTo>
                <a:lnTo>
                  <a:pt x="2728988" y="487566"/>
                </a:lnTo>
                <a:lnTo>
                  <a:pt x="0" y="48756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2804396" y="9014517"/>
            <a:ext cx="4454904" cy="406385"/>
          </a:xfrm>
          <a:custGeom>
            <a:avLst/>
            <a:gdLst/>
            <a:ahLst/>
            <a:cxnLst/>
            <a:rect r="r" b="b" t="t" l="l"/>
            <a:pathLst>
              <a:path h="406385" w="4454904">
                <a:moveTo>
                  <a:pt x="0" y="0"/>
                </a:moveTo>
                <a:lnTo>
                  <a:pt x="4454904" y="0"/>
                </a:lnTo>
                <a:lnTo>
                  <a:pt x="4454904" y="406385"/>
                </a:lnTo>
                <a:lnTo>
                  <a:pt x="0" y="40638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1776071" y="3120832"/>
            <a:ext cx="984533" cy="1566814"/>
          </a:xfrm>
          <a:custGeom>
            <a:avLst/>
            <a:gdLst/>
            <a:ahLst/>
            <a:cxnLst/>
            <a:rect r="r" b="b" t="t" l="l"/>
            <a:pathLst>
              <a:path h="1566814" w="984533">
                <a:moveTo>
                  <a:pt x="0" y="0"/>
                </a:moveTo>
                <a:lnTo>
                  <a:pt x="984533" y="0"/>
                </a:lnTo>
                <a:lnTo>
                  <a:pt x="984533" y="1566814"/>
                </a:lnTo>
                <a:lnTo>
                  <a:pt x="0" y="156681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8" id="8"/>
          <p:cNvSpPr txBox="true"/>
          <p:nvPr/>
        </p:nvSpPr>
        <p:spPr>
          <a:xfrm rot="0">
            <a:off x="2655994" y="1165379"/>
            <a:ext cx="2324294" cy="298328"/>
          </a:xfrm>
          <a:prstGeom prst="rect">
            <a:avLst/>
          </a:prstGeom>
        </p:spPr>
        <p:txBody>
          <a:bodyPr anchor="t" rtlCol="false" tIns="0" lIns="0" bIns="0" rIns="0">
            <a:spAutoFit/>
          </a:bodyPr>
          <a:lstStyle/>
          <a:p>
            <a:pPr algn="l">
              <a:lnSpc>
                <a:spcPts val="2241"/>
              </a:lnSpc>
              <a:spcBef>
                <a:spcPct val="0"/>
              </a:spcBef>
            </a:pPr>
            <a:r>
              <a:rPr lang="en-US" sz="2075">
                <a:solidFill>
                  <a:srgbClr val="FFFFFF"/>
                </a:solidFill>
                <a:latin typeface="Gruppo"/>
                <a:ea typeface="Gruppo"/>
                <a:cs typeface="Gruppo"/>
                <a:sym typeface="Gruppo"/>
              </a:rPr>
              <a:t>studio shodwe</a:t>
            </a:r>
          </a:p>
        </p:txBody>
      </p:sp>
      <p:sp>
        <p:nvSpPr>
          <p:cNvPr name="TextBox 9" id="9"/>
          <p:cNvSpPr txBox="true"/>
          <p:nvPr/>
        </p:nvSpPr>
        <p:spPr>
          <a:xfrm rot="0">
            <a:off x="13458263" y="9073308"/>
            <a:ext cx="3147170" cy="298328"/>
          </a:xfrm>
          <a:prstGeom prst="rect">
            <a:avLst/>
          </a:prstGeom>
        </p:spPr>
        <p:txBody>
          <a:bodyPr anchor="t" rtlCol="false" tIns="0" lIns="0" bIns="0" rIns="0">
            <a:spAutoFit/>
          </a:bodyPr>
          <a:lstStyle/>
          <a:p>
            <a:pPr algn="ctr">
              <a:lnSpc>
                <a:spcPts val="2241"/>
              </a:lnSpc>
              <a:spcBef>
                <a:spcPct val="0"/>
              </a:spcBef>
            </a:pPr>
            <a:r>
              <a:rPr lang="en-US" sz="2075">
                <a:solidFill>
                  <a:srgbClr val="00FFFF"/>
                </a:solidFill>
                <a:latin typeface="Gruppo"/>
                <a:ea typeface="Gruppo"/>
                <a:cs typeface="Gruppo"/>
                <a:sym typeface="Gruppo"/>
              </a:rPr>
              <a:t>www.reallygreatsite.com</a:t>
            </a:r>
          </a:p>
        </p:txBody>
      </p:sp>
      <p:sp>
        <p:nvSpPr>
          <p:cNvPr name="TextBox 10" id="10"/>
          <p:cNvSpPr txBox="true"/>
          <p:nvPr/>
        </p:nvSpPr>
        <p:spPr>
          <a:xfrm rot="0">
            <a:off x="1880681" y="4649546"/>
            <a:ext cx="5799109" cy="2596772"/>
          </a:xfrm>
          <a:prstGeom prst="rect">
            <a:avLst/>
          </a:prstGeom>
        </p:spPr>
        <p:txBody>
          <a:bodyPr anchor="t" rtlCol="false" tIns="0" lIns="0" bIns="0" rIns="0">
            <a:spAutoFit/>
          </a:bodyPr>
          <a:lstStyle/>
          <a:p>
            <a:pPr algn="l">
              <a:lnSpc>
                <a:spcPts val="6880"/>
              </a:lnSpc>
            </a:pPr>
            <a:r>
              <a:rPr lang="en-US" sz="5460">
                <a:solidFill>
                  <a:srgbClr val="FFFFFF"/>
                </a:solidFill>
                <a:latin typeface="HK Modular"/>
                <a:ea typeface="HK Modular"/>
                <a:cs typeface="HK Modular"/>
                <a:sym typeface="HK Modular"/>
              </a:rPr>
              <a:t>UNLOCKING THE DSM’S POTENTIAL</a:t>
            </a:r>
          </a:p>
        </p:txBody>
      </p:sp>
      <p:sp>
        <p:nvSpPr>
          <p:cNvPr name="TextBox 11" id="11"/>
          <p:cNvSpPr txBox="true"/>
          <p:nvPr/>
        </p:nvSpPr>
        <p:spPr>
          <a:xfrm rot="0">
            <a:off x="9603522" y="2942503"/>
            <a:ext cx="7454398" cy="756587"/>
          </a:xfrm>
          <a:prstGeom prst="rect">
            <a:avLst/>
          </a:prstGeom>
        </p:spPr>
        <p:txBody>
          <a:bodyPr anchor="t" rtlCol="false" tIns="0" lIns="0" bIns="0" rIns="0">
            <a:spAutoFit/>
          </a:bodyPr>
          <a:lstStyle/>
          <a:p>
            <a:pPr algn="l">
              <a:lnSpc>
                <a:spcPts val="2999"/>
              </a:lnSpc>
              <a:spcBef>
                <a:spcPct val="0"/>
              </a:spcBef>
            </a:pPr>
            <a:r>
              <a:rPr lang="en-US" b="true" sz="2777">
                <a:solidFill>
                  <a:srgbClr val="FFFFFF"/>
                </a:solidFill>
                <a:latin typeface="Raleway Bold"/>
                <a:ea typeface="Raleway Bold"/>
                <a:cs typeface="Raleway Bold"/>
                <a:sym typeface="Raleway Bold"/>
              </a:rPr>
              <a:t>Promote Homegrown Tech Innovation and Fair Competition</a:t>
            </a:r>
          </a:p>
        </p:txBody>
      </p:sp>
      <p:sp>
        <p:nvSpPr>
          <p:cNvPr name="TextBox 12" id="12"/>
          <p:cNvSpPr txBox="true"/>
          <p:nvPr/>
        </p:nvSpPr>
        <p:spPr>
          <a:xfrm rot="0">
            <a:off x="9603522" y="3932814"/>
            <a:ext cx="7001911" cy="1128002"/>
          </a:xfrm>
          <a:prstGeom prst="rect">
            <a:avLst/>
          </a:prstGeom>
        </p:spPr>
        <p:txBody>
          <a:bodyPr anchor="t" rtlCol="false" tIns="0" lIns="0" bIns="0" rIns="0">
            <a:spAutoFit/>
          </a:bodyPr>
          <a:lstStyle/>
          <a:p>
            <a:pPr algn="l">
              <a:lnSpc>
                <a:spcPts val="2999"/>
              </a:lnSpc>
              <a:spcBef>
                <a:spcPct val="0"/>
              </a:spcBef>
            </a:pPr>
            <a:r>
              <a:rPr lang="en-US" sz="2777">
                <a:solidFill>
                  <a:srgbClr val="FFFFFF"/>
                </a:solidFill>
                <a:latin typeface="Raleway"/>
                <a:ea typeface="Raleway"/>
                <a:cs typeface="Raleway"/>
                <a:sym typeface="Raleway"/>
              </a:rPr>
              <a:t>Enforce the Digital Markets Act to ensure fair competition and prevent market domination by Big Tech.</a:t>
            </a:r>
          </a:p>
        </p:txBody>
      </p:sp>
      <p:sp>
        <p:nvSpPr>
          <p:cNvPr name="Freeform 13" id="13"/>
          <p:cNvSpPr/>
          <p:nvPr/>
        </p:nvSpPr>
        <p:spPr>
          <a:xfrm flipH="false" flipV="false" rot="0">
            <a:off x="8474051" y="2688468"/>
            <a:ext cx="830645" cy="926800"/>
          </a:xfrm>
          <a:custGeom>
            <a:avLst/>
            <a:gdLst/>
            <a:ahLst/>
            <a:cxnLst/>
            <a:rect r="r" b="b" t="t" l="l"/>
            <a:pathLst>
              <a:path h="926800" w="830645">
                <a:moveTo>
                  <a:pt x="0" y="0"/>
                </a:moveTo>
                <a:lnTo>
                  <a:pt x="830645" y="0"/>
                </a:lnTo>
                <a:lnTo>
                  <a:pt x="830645" y="926800"/>
                </a:lnTo>
                <a:lnTo>
                  <a:pt x="0" y="926800"/>
                </a:lnTo>
                <a:lnTo>
                  <a:pt x="0" y="0"/>
                </a:lnTo>
                <a:close/>
              </a:path>
            </a:pathLst>
          </a:custGeom>
          <a:blipFill>
            <a:blip r:embed="rId12"/>
            <a:stretch>
              <a:fillRect l="0" t="0" r="0" b="0"/>
            </a:stretch>
          </a:blipFill>
        </p:spPr>
      </p:sp>
      <p:sp>
        <p:nvSpPr>
          <p:cNvPr name="TextBox 14" id="14"/>
          <p:cNvSpPr txBox="true"/>
          <p:nvPr/>
        </p:nvSpPr>
        <p:spPr>
          <a:xfrm rot="0">
            <a:off x="8701750" y="2908178"/>
            <a:ext cx="420330" cy="362996"/>
          </a:xfrm>
          <a:prstGeom prst="rect">
            <a:avLst/>
          </a:prstGeom>
        </p:spPr>
        <p:txBody>
          <a:bodyPr anchor="t" rtlCol="false" tIns="0" lIns="0" bIns="0" rIns="0">
            <a:spAutoFit/>
          </a:bodyPr>
          <a:lstStyle/>
          <a:p>
            <a:pPr algn="ctr">
              <a:lnSpc>
                <a:spcPts val="2781"/>
              </a:lnSpc>
              <a:spcBef>
                <a:spcPct val="0"/>
              </a:spcBef>
            </a:pPr>
            <a:r>
              <a:rPr lang="en-US" b="true" sz="2575">
                <a:solidFill>
                  <a:srgbClr val="FFFFFF"/>
                </a:solidFill>
                <a:latin typeface="Raleway Bold"/>
                <a:ea typeface="Raleway Bold"/>
                <a:cs typeface="Raleway Bold"/>
                <a:sym typeface="Raleway Bold"/>
              </a:rPr>
              <a:t>3.</a:t>
            </a:r>
          </a:p>
        </p:txBody>
      </p:sp>
      <p:sp>
        <p:nvSpPr>
          <p:cNvPr name="TextBox 15" id="15"/>
          <p:cNvSpPr txBox="true"/>
          <p:nvPr/>
        </p:nvSpPr>
        <p:spPr>
          <a:xfrm rot="0">
            <a:off x="9603522" y="5951177"/>
            <a:ext cx="7655778" cy="385172"/>
          </a:xfrm>
          <a:prstGeom prst="rect">
            <a:avLst/>
          </a:prstGeom>
        </p:spPr>
        <p:txBody>
          <a:bodyPr anchor="t" rtlCol="false" tIns="0" lIns="0" bIns="0" rIns="0">
            <a:spAutoFit/>
          </a:bodyPr>
          <a:lstStyle/>
          <a:p>
            <a:pPr algn="l">
              <a:lnSpc>
                <a:spcPts val="2999"/>
              </a:lnSpc>
              <a:spcBef>
                <a:spcPct val="0"/>
              </a:spcBef>
            </a:pPr>
            <a:r>
              <a:rPr lang="en-US" b="true" sz="2777">
                <a:solidFill>
                  <a:srgbClr val="FFFFFF"/>
                </a:solidFill>
                <a:latin typeface="Raleway Bold"/>
                <a:ea typeface="Raleway Bold"/>
                <a:cs typeface="Raleway Bold"/>
                <a:sym typeface="Raleway Bold"/>
              </a:rPr>
              <a:t>Foster Digital Literacy and Inclusion</a:t>
            </a:r>
          </a:p>
        </p:txBody>
      </p:sp>
      <p:sp>
        <p:nvSpPr>
          <p:cNvPr name="TextBox 16" id="16"/>
          <p:cNvSpPr txBox="true"/>
          <p:nvPr/>
        </p:nvSpPr>
        <p:spPr>
          <a:xfrm rot="0">
            <a:off x="9603522" y="6652517"/>
            <a:ext cx="7001911" cy="1499418"/>
          </a:xfrm>
          <a:prstGeom prst="rect">
            <a:avLst/>
          </a:prstGeom>
        </p:spPr>
        <p:txBody>
          <a:bodyPr anchor="t" rtlCol="false" tIns="0" lIns="0" bIns="0" rIns="0">
            <a:spAutoFit/>
          </a:bodyPr>
          <a:lstStyle/>
          <a:p>
            <a:pPr algn="l">
              <a:lnSpc>
                <a:spcPts val="2999"/>
              </a:lnSpc>
              <a:spcBef>
                <a:spcPct val="0"/>
              </a:spcBef>
            </a:pPr>
            <a:r>
              <a:rPr lang="en-US" sz="2777">
                <a:solidFill>
                  <a:srgbClr val="FFFFFF"/>
                </a:solidFill>
                <a:latin typeface="Raleway"/>
                <a:ea typeface="Raleway"/>
                <a:cs typeface="Raleway"/>
                <a:sym typeface="Raleway"/>
              </a:rPr>
              <a:t>Expand the Digital Skills and Jobs Coalition, focusing on underrepresented groups such as the elderly, women, and those in disadvantaged areas.</a:t>
            </a:r>
          </a:p>
        </p:txBody>
      </p:sp>
      <p:sp>
        <p:nvSpPr>
          <p:cNvPr name="Freeform 17" id="17"/>
          <p:cNvSpPr/>
          <p:nvPr/>
        </p:nvSpPr>
        <p:spPr>
          <a:xfrm flipH="false" flipV="false" rot="0">
            <a:off x="8474051" y="5697141"/>
            <a:ext cx="830645" cy="926800"/>
          </a:xfrm>
          <a:custGeom>
            <a:avLst/>
            <a:gdLst/>
            <a:ahLst/>
            <a:cxnLst/>
            <a:rect r="r" b="b" t="t" l="l"/>
            <a:pathLst>
              <a:path h="926800" w="830645">
                <a:moveTo>
                  <a:pt x="0" y="0"/>
                </a:moveTo>
                <a:lnTo>
                  <a:pt x="830645" y="0"/>
                </a:lnTo>
                <a:lnTo>
                  <a:pt x="830645" y="926801"/>
                </a:lnTo>
                <a:lnTo>
                  <a:pt x="0" y="926801"/>
                </a:lnTo>
                <a:lnTo>
                  <a:pt x="0" y="0"/>
                </a:lnTo>
                <a:close/>
              </a:path>
            </a:pathLst>
          </a:custGeom>
          <a:blipFill>
            <a:blip r:embed="rId12"/>
            <a:stretch>
              <a:fillRect l="0" t="0" r="0" b="0"/>
            </a:stretch>
          </a:blipFill>
        </p:spPr>
      </p:sp>
      <p:sp>
        <p:nvSpPr>
          <p:cNvPr name="TextBox 18" id="18"/>
          <p:cNvSpPr txBox="true"/>
          <p:nvPr/>
        </p:nvSpPr>
        <p:spPr>
          <a:xfrm rot="0">
            <a:off x="8701750" y="5916851"/>
            <a:ext cx="420330" cy="362996"/>
          </a:xfrm>
          <a:prstGeom prst="rect">
            <a:avLst/>
          </a:prstGeom>
        </p:spPr>
        <p:txBody>
          <a:bodyPr anchor="t" rtlCol="false" tIns="0" lIns="0" bIns="0" rIns="0">
            <a:spAutoFit/>
          </a:bodyPr>
          <a:lstStyle/>
          <a:p>
            <a:pPr algn="ctr">
              <a:lnSpc>
                <a:spcPts val="2781"/>
              </a:lnSpc>
              <a:spcBef>
                <a:spcPct val="0"/>
              </a:spcBef>
            </a:pPr>
            <a:r>
              <a:rPr lang="en-US" b="true" sz="2575">
                <a:solidFill>
                  <a:srgbClr val="FFFFFF"/>
                </a:solidFill>
                <a:latin typeface="Raleway Bold"/>
                <a:ea typeface="Raleway Bold"/>
                <a:cs typeface="Raleway Bold"/>
                <a:sym typeface="Raleway Bold"/>
              </a:rPr>
              <a:t>4.</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41C4D">
                <a:alpha val="100000"/>
              </a:srgbClr>
            </a:gs>
            <a:gs pos="100000">
              <a:srgbClr val="3B616F">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1776071" y="1028700"/>
            <a:ext cx="551414" cy="518330"/>
          </a:xfrm>
          <a:custGeom>
            <a:avLst/>
            <a:gdLst/>
            <a:ahLst/>
            <a:cxnLst/>
            <a:rect r="r" b="b" t="t" l="l"/>
            <a:pathLst>
              <a:path h="518330" w="551414">
                <a:moveTo>
                  <a:pt x="0" y="0"/>
                </a:moveTo>
                <a:lnTo>
                  <a:pt x="551414" y="0"/>
                </a:lnTo>
                <a:lnTo>
                  <a:pt x="551414" y="518330"/>
                </a:lnTo>
                <a:lnTo>
                  <a:pt x="0" y="51833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6419691" y="1084613"/>
            <a:ext cx="839609" cy="450336"/>
          </a:xfrm>
          <a:custGeom>
            <a:avLst/>
            <a:gdLst/>
            <a:ahLst/>
            <a:cxnLst/>
            <a:rect r="r" b="b" t="t" l="l"/>
            <a:pathLst>
              <a:path h="450336" w="839609">
                <a:moveTo>
                  <a:pt x="0" y="0"/>
                </a:moveTo>
                <a:lnTo>
                  <a:pt x="839609" y="0"/>
                </a:lnTo>
                <a:lnTo>
                  <a:pt x="839609" y="450335"/>
                </a:lnTo>
                <a:lnTo>
                  <a:pt x="0" y="4503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5580083" y="1084613"/>
            <a:ext cx="839609" cy="450336"/>
          </a:xfrm>
          <a:custGeom>
            <a:avLst/>
            <a:gdLst/>
            <a:ahLst/>
            <a:cxnLst/>
            <a:rect r="r" b="b" t="t" l="l"/>
            <a:pathLst>
              <a:path h="450336" w="839609">
                <a:moveTo>
                  <a:pt x="0" y="0"/>
                </a:moveTo>
                <a:lnTo>
                  <a:pt x="839608" y="0"/>
                </a:lnTo>
                <a:lnTo>
                  <a:pt x="839608" y="450335"/>
                </a:lnTo>
                <a:lnTo>
                  <a:pt x="0" y="4503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776071" y="9014517"/>
            <a:ext cx="2728988" cy="487567"/>
          </a:xfrm>
          <a:custGeom>
            <a:avLst/>
            <a:gdLst/>
            <a:ahLst/>
            <a:cxnLst/>
            <a:rect r="r" b="b" t="t" l="l"/>
            <a:pathLst>
              <a:path h="487567" w="2728988">
                <a:moveTo>
                  <a:pt x="0" y="0"/>
                </a:moveTo>
                <a:lnTo>
                  <a:pt x="2728988" y="0"/>
                </a:lnTo>
                <a:lnTo>
                  <a:pt x="2728988" y="487566"/>
                </a:lnTo>
                <a:lnTo>
                  <a:pt x="0" y="48756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2804396" y="9014517"/>
            <a:ext cx="4454904" cy="406385"/>
          </a:xfrm>
          <a:custGeom>
            <a:avLst/>
            <a:gdLst/>
            <a:ahLst/>
            <a:cxnLst/>
            <a:rect r="r" b="b" t="t" l="l"/>
            <a:pathLst>
              <a:path h="406385" w="4454904">
                <a:moveTo>
                  <a:pt x="0" y="0"/>
                </a:moveTo>
                <a:lnTo>
                  <a:pt x="4454904" y="0"/>
                </a:lnTo>
                <a:lnTo>
                  <a:pt x="4454904" y="406385"/>
                </a:lnTo>
                <a:lnTo>
                  <a:pt x="0" y="40638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7" id="7"/>
          <p:cNvSpPr txBox="true"/>
          <p:nvPr/>
        </p:nvSpPr>
        <p:spPr>
          <a:xfrm rot="0">
            <a:off x="2655994" y="1165379"/>
            <a:ext cx="2324294" cy="298328"/>
          </a:xfrm>
          <a:prstGeom prst="rect">
            <a:avLst/>
          </a:prstGeom>
        </p:spPr>
        <p:txBody>
          <a:bodyPr anchor="t" rtlCol="false" tIns="0" lIns="0" bIns="0" rIns="0">
            <a:spAutoFit/>
          </a:bodyPr>
          <a:lstStyle/>
          <a:p>
            <a:pPr algn="l">
              <a:lnSpc>
                <a:spcPts val="2241"/>
              </a:lnSpc>
              <a:spcBef>
                <a:spcPct val="0"/>
              </a:spcBef>
            </a:pPr>
            <a:r>
              <a:rPr lang="en-US" sz="2075">
                <a:solidFill>
                  <a:srgbClr val="FFFFFF"/>
                </a:solidFill>
                <a:latin typeface="Gruppo"/>
                <a:ea typeface="Gruppo"/>
                <a:cs typeface="Gruppo"/>
                <a:sym typeface="Gruppo"/>
              </a:rPr>
              <a:t>studio shodwe</a:t>
            </a:r>
          </a:p>
        </p:txBody>
      </p:sp>
      <p:sp>
        <p:nvSpPr>
          <p:cNvPr name="TextBox 8" id="8"/>
          <p:cNvSpPr txBox="true"/>
          <p:nvPr/>
        </p:nvSpPr>
        <p:spPr>
          <a:xfrm rot="0">
            <a:off x="13458263" y="9073308"/>
            <a:ext cx="3147170" cy="298328"/>
          </a:xfrm>
          <a:prstGeom prst="rect">
            <a:avLst/>
          </a:prstGeom>
        </p:spPr>
        <p:txBody>
          <a:bodyPr anchor="t" rtlCol="false" tIns="0" lIns="0" bIns="0" rIns="0">
            <a:spAutoFit/>
          </a:bodyPr>
          <a:lstStyle/>
          <a:p>
            <a:pPr algn="ctr">
              <a:lnSpc>
                <a:spcPts val="2241"/>
              </a:lnSpc>
              <a:spcBef>
                <a:spcPct val="0"/>
              </a:spcBef>
            </a:pPr>
            <a:r>
              <a:rPr lang="en-US" sz="2075">
                <a:solidFill>
                  <a:srgbClr val="00FFFF"/>
                </a:solidFill>
                <a:latin typeface="Gruppo"/>
                <a:ea typeface="Gruppo"/>
                <a:cs typeface="Gruppo"/>
                <a:sym typeface="Gruppo"/>
              </a:rPr>
              <a:t>www.reallygreatsite.com</a:t>
            </a:r>
          </a:p>
        </p:txBody>
      </p:sp>
      <p:sp>
        <p:nvSpPr>
          <p:cNvPr name="TextBox 9" id="9"/>
          <p:cNvSpPr txBox="true"/>
          <p:nvPr/>
        </p:nvSpPr>
        <p:spPr>
          <a:xfrm rot="0">
            <a:off x="437924" y="2531737"/>
            <a:ext cx="8134270" cy="1730012"/>
          </a:xfrm>
          <a:prstGeom prst="rect">
            <a:avLst/>
          </a:prstGeom>
        </p:spPr>
        <p:txBody>
          <a:bodyPr anchor="t" rtlCol="false" tIns="0" lIns="0" bIns="0" rIns="0">
            <a:spAutoFit/>
          </a:bodyPr>
          <a:lstStyle/>
          <a:p>
            <a:pPr algn="l">
              <a:lnSpc>
                <a:spcPts val="6880"/>
              </a:lnSpc>
            </a:pPr>
            <a:r>
              <a:rPr lang="en-US" sz="5460">
                <a:solidFill>
                  <a:srgbClr val="FFFFFF"/>
                </a:solidFill>
                <a:latin typeface="HK Modular"/>
                <a:ea typeface="HK Modular"/>
                <a:cs typeface="HK Modular"/>
                <a:sym typeface="HK Modular"/>
              </a:rPr>
              <a:t>A VISION FOR THE FUTURE</a:t>
            </a:r>
          </a:p>
        </p:txBody>
      </p:sp>
      <p:sp>
        <p:nvSpPr>
          <p:cNvPr name="TextBox 10" id="10"/>
          <p:cNvSpPr txBox="true"/>
          <p:nvPr/>
        </p:nvSpPr>
        <p:spPr>
          <a:xfrm rot="0">
            <a:off x="432620" y="4547782"/>
            <a:ext cx="9592541" cy="3727909"/>
          </a:xfrm>
          <a:prstGeom prst="rect">
            <a:avLst/>
          </a:prstGeom>
        </p:spPr>
        <p:txBody>
          <a:bodyPr anchor="t" rtlCol="false" tIns="0" lIns="0" bIns="0" rIns="0">
            <a:spAutoFit/>
          </a:bodyPr>
          <a:lstStyle/>
          <a:p>
            <a:pPr algn="l">
              <a:lnSpc>
                <a:spcPts val="2999"/>
              </a:lnSpc>
            </a:pPr>
            <a:r>
              <a:rPr lang="en-US" sz="2777">
                <a:solidFill>
                  <a:srgbClr val="FFFFFF"/>
                </a:solidFill>
                <a:latin typeface="Raleway Light"/>
                <a:ea typeface="Raleway Light"/>
                <a:cs typeface="Raleway Light"/>
                <a:sym typeface="Raleway Light"/>
              </a:rPr>
              <a:t>The vision for the future of the European Digital Single Market is one where innovation and sustainability go hand in hand, creating a fairer, greener, and more inclusive digital economy.</a:t>
            </a:r>
          </a:p>
          <a:p>
            <a:pPr algn="l">
              <a:lnSpc>
                <a:spcPts val="2999"/>
              </a:lnSpc>
            </a:pPr>
          </a:p>
          <a:p>
            <a:pPr algn="l">
              <a:lnSpc>
                <a:spcPts val="2999"/>
              </a:lnSpc>
              <a:spcBef>
                <a:spcPct val="0"/>
              </a:spcBef>
            </a:pPr>
            <a:r>
              <a:rPr lang="en-US" sz="2777">
                <a:solidFill>
                  <a:srgbClr val="FFFFFF"/>
                </a:solidFill>
                <a:latin typeface="Raleway Light"/>
                <a:ea typeface="Raleway Light"/>
                <a:cs typeface="Raleway Light"/>
                <a:sym typeface="Raleway Light"/>
              </a:rPr>
              <a:t> By focusing on digital empowerment, fostering global leadership in AI and green tech, and ensuring digital sovereignty, the EU will not only shape the future of Europe but also lead the world toward a more ethical, secure, and sustainable digital future.</a:t>
            </a:r>
          </a:p>
        </p:txBody>
      </p:sp>
      <p:sp>
        <p:nvSpPr>
          <p:cNvPr name="Freeform 11" id="11"/>
          <p:cNvSpPr/>
          <p:nvPr/>
        </p:nvSpPr>
        <p:spPr>
          <a:xfrm flipH="false" flipV="false" rot="0">
            <a:off x="10854750" y="1740979"/>
            <a:ext cx="6805041" cy="6805041"/>
          </a:xfrm>
          <a:custGeom>
            <a:avLst/>
            <a:gdLst/>
            <a:ahLst/>
            <a:cxnLst/>
            <a:rect r="r" b="b" t="t" l="l"/>
            <a:pathLst>
              <a:path h="6805041" w="6805041">
                <a:moveTo>
                  <a:pt x="0" y="0"/>
                </a:moveTo>
                <a:lnTo>
                  <a:pt x="6805041" y="0"/>
                </a:lnTo>
                <a:lnTo>
                  <a:pt x="6805041" y="6805042"/>
                </a:lnTo>
                <a:lnTo>
                  <a:pt x="0" y="6805042"/>
                </a:lnTo>
                <a:lnTo>
                  <a:pt x="0" y="0"/>
                </a:lnTo>
                <a:close/>
              </a:path>
            </a:pathLst>
          </a:custGeom>
          <a:blipFill>
            <a:blip r:embed="rId10"/>
            <a:stretch>
              <a:fillRect l="0" t="0" r="0" b="0"/>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41C4D">
                <a:alpha val="100000"/>
              </a:srgbClr>
            </a:gs>
            <a:gs pos="100000">
              <a:srgbClr val="000000">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1776071" y="1028700"/>
            <a:ext cx="551414" cy="518330"/>
          </a:xfrm>
          <a:custGeom>
            <a:avLst/>
            <a:gdLst/>
            <a:ahLst/>
            <a:cxnLst/>
            <a:rect r="r" b="b" t="t" l="l"/>
            <a:pathLst>
              <a:path h="518330" w="551414">
                <a:moveTo>
                  <a:pt x="0" y="0"/>
                </a:moveTo>
                <a:lnTo>
                  <a:pt x="551414" y="0"/>
                </a:lnTo>
                <a:lnTo>
                  <a:pt x="551414" y="518330"/>
                </a:lnTo>
                <a:lnTo>
                  <a:pt x="0" y="51833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6419691" y="1084613"/>
            <a:ext cx="839609" cy="450336"/>
          </a:xfrm>
          <a:custGeom>
            <a:avLst/>
            <a:gdLst/>
            <a:ahLst/>
            <a:cxnLst/>
            <a:rect r="r" b="b" t="t" l="l"/>
            <a:pathLst>
              <a:path h="450336" w="839609">
                <a:moveTo>
                  <a:pt x="0" y="0"/>
                </a:moveTo>
                <a:lnTo>
                  <a:pt x="839609" y="0"/>
                </a:lnTo>
                <a:lnTo>
                  <a:pt x="839609" y="450335"/>
                </a:lnTo>
                <a:lnTo>
                  <a:pt x="0" y="4503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5580083" y="1084613"/>
            <a:ext cx="839609" cy="450336"/>
          </a:xfrm>
          <a:custGeom>
            <a:avLst/>
            <a:gdLst/>
            <a:ahLst/>
            <a:cxnLst/>
            <a:rect r="r" b="b" t="t" l="l"/>
            <a:pathLst>
              <a:path h="450336" w="839609">
                <a:moveTo>
                  <a:pt x="0" y="0"/>
                </a:moveTo>
                <a:lnTo>
                  <a:pt x="839608" y="0"/>
                </a:lnTo>
                <a:lnTo>
                  <a:pt x="839608" y="450335"/>
                </a:lnTo>
                <a:lnTo>
                  <a:pt x="0" y="4503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776071" y="9014517"/>
            <a:ext cx="2728988" cy="487567"/>
          </a:xfrm>
          <a:custGeom>
            <a:avLst/>
            <a:gdLst/>
            <a:ahLst/>
            <a:cxnLst/>
            <a:rect r="r" b="b" t="t" l="l"/>
            <a:pathLst>
              <a:path h="487567" w="2728988">
                <a:moveTo>
                  <a:pt x="0" y="0"/>
                </a:moveTo>
                <a:lnTo>
                  <a:pt x="2728988" y="0"/>
                </a:lnTo>
                <a:lnTo>
                  <a:pt x="2728988" y="487566"/>
                </a:lnTo>
                <a:lnTo>
                  <a:pt x="0" y="48756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2804396" y="9014517"/>
            <a:ext cx="4454904" cy="406385"/>
          </a:xfrm>
          <a:custGeom>
            <a:avLst/>
            <a:gdLst/>
            <a:ahLst/>
            <a:cxnLst/>
            <a:rect r="r" b="b" t="t" l="l"/>
            <a:pathLst>
              <a:path h="406385" w="4454904">
                <a:moveTo>
                  <a:pt x="0" y="0"/>
                </a:moveTo>
                <a:lnTo>
                  <a:pt x="4454904" y="0"/>
                </a:lnTo>
                <a:lnTo>
                  <a:pt x="4454904" y="406385"/>
                </a:lnTo>
                <a:lnTo>
                  <a:pt x="0" y="40638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7" id="7"/>
          <p:cNvSpPr txBox="true"/>
          <p:nvPr/>
        </p:nvSpPr>
        <p:spPr>
          <a:xfrm rot="0">
            <a:off x="2655994" y="1165379"/>
            <a:ext cx="2324294" cy="298328"/>
          </a:xfrm>
          <a:prstGeom prst="rect">
            <a:avLst/>
          </a:prstGeom>
        </p:spPr>
        <p:txBody>
          <a:bodyPr anchor="t" rtlCol="false" tIns="0" lIns="0" bIns="0" rIns="0">
            <a:spAutoFit/>
          </a:bodyPr>
          <a:lstStyle/>
          <a:p>
            <a:pPr algn="l">
              <a:lnSpc>
                <a:spcPts val="2241"/>
              </a:lnSpc>
              <a:spcBef>
                <a:spcPct val="0"/>
              </a:spcBef>
            </a:pPr>
            <a:r>
              <a:rPr lang="en-US" sz="2075">
                <a:solidFill>
                  <a:srgbClr val="FFFFFF"/>
                </a:solidFill>
                <a:latin typeface="Gruppo"/>
                <a:ea typeface="Gruppo"/>
                <a:cs typeface="Gruppo"/>
                <a:sym typeface="Gruppo"/>
              </a:rPr>
              <a:t>studio shodwe</a:t>
            </a:r>
          </a:p>
        </p:txBody>
      </p:sp>
      <p:sp>
        <p:nvSpPr>
          <p:cNvPr name="TextBox 8" id="8"/>
          <p:cNvSpPr txBox="true"/>
          <p:nvPr/>
        </p:nvSpPr>
        <p:spPr>
          <a:xfrm rot="0">
            <a:off x="13458263" y="9073308"/>
            <a:ext cx="3147170" cy="298293"/>
          </a:xfrm>
          <a:prstGeom prst="rect">
            <a:avLst/>
          </a:prstGeom>
        </p:spPr>
        <p:txBody>
          <a:bodyPr anchor="t" rtlCol="false" tIns="0" lIns="0" bIns="0" rIns="0">
            <a:spAutoFit/>
          </a:bodyPr>
          <a:lstStyle/>
          <a:p>
            <a:pPr algn="ctr">
              <a:lnSpc>
                <a:spcPts val="2241"/>
              </a:lnSpc>
              <a:spcBef>
                <a:spcPct val="0"/>
              </a:spcBef>
            </a:pPr>
            <a:r>
              <a:rPr lang="en-US" sz="2075">
                <a:solidFill>
                  <a:srgbClr val="00FFFF"/>
                </a:solidFill>
                <a:latin typeface="Gruppo"/>
                <a:ea typeface="Gruppo"/>
                <a:cs typeface="Gruppo"/>
                <a:sym typeface="Gruppo"/>
              </a:rPr>
              <a:t>www.edmaramabote.com</a:t>
            </a:r>
          </a:p>
        </p:txBody>
      </p:sp>
      <p:sp>
        <p:nvSpPr>
          <p:cNvPr name="TextBox 9" id="9"/>
          <p:cNvSpPr txBox="true"/>
          <p:nvPr/>
        </p:nvSpPr>
        <p:spPr>
          <a:xfrm rot="0">
            <a:off x="3818141" y="3648280"/>
            <a:ext cx="11183517" cy="1495220"/>
          </a:xfrm>
          <a:prstGeom prst="rect">
            <a:avLst/>
          </a:prstGeom>
        </p:spPr>
        <p:txBody>
          <a:bodyPr anchor="t" rtlCol="false" tIns="0" lIns="0" bIns="0" rIns="0">
            <a:spAutoFit/>
          </a:bodyPr>
          <a:lstStyle/>
          <a:p>
            <a:pPr algn="ctr">
              <a:lnSpc>
                <a:spcPts val="11911"/>
              </a:lnSpc>
            </a:pPr>
            <a:r>
              <a:rPr lang="en-US" sz="9453">
                <a:solidFill>
                  <a:srgbClr val="FFFFFF"/>
                </a:solidFill>
                <a:latin typeface="HK Modular"/>
                <a:ea typeface="HK Modular"/>
                <a:cs typeface="HK Modular"/>
                <a:sym typeface="HK Modular"/>
              </a:rPr>
              <a:t>THANK YOU!</a:t>
            </a:r>
          </a:p>
        </p:txBody>
      </p:sp>
      <p:sp>
        <p:nvSpPr>
          <p:cNvPr name="TextBox 10" id="10"/>
          <p:cNvSpPr txBox="true"/>
          <p:nvPr/>
        </p:nvSpPr>
        <p:spPr>
          <a:xfrm rot="0">
            <a:off x="3818141" y="5623010"/>
            <a:ext cx="10916976" cy="756587"/>
          </a:xfrm>
          <a:prstGeom prst="rect">
            <a:avLst/>
          </a:prstGeom>
        </p:spPr>
        <p:txBody>
          <a:bodyPr anchor="t" rtlCol="false" tIns="0" lIns="0" bIns="0" rIns="0">
            <a:spAutoFit/>
          </a:bodyPr>
          <a:lstStyle/>
          <a:p>
            <a:pPr algn="ctr">
              <a:lnSpc>
                <a:spcPts val="2999"/>
              </a:lnSpc>
              <a:spcBef>
                <a:spcPct val="0"/>
              </a:spcBef>
            </a:pPr>
            <a:r>
              <a:rPr lang="en-US" sz="2777">
                <a:solidFill>
                  <a:srgbClr val="FFFFFF"/>
                </a:solidFill>
                <a:latin typeface="Raleway"/>
                <a:ea typeface="Raleway"/>
                <a:cs typeface="Raleway"/>
                <a:sym typeface="Raleway"/>
              </a:rPr>
              <a:t>This vision seeks to not only strengthen the EU’s digital economy but also to align technological growth with the EU’s core values.</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41C4D">
                <a:alpha val="100000"/>
              </a:srgbClr>
            </a:gs>
            <a:gs pos="100000">
              <a:srgbClr val="000000">
                <a:alpha val="100000"/>
              </a:srgbClr>
            </a:gs>
          </a:gsLst>
          <a:lin ang="0"/>
        </a:gradFill>
      </p:bgPr>
    </p:bg>
    <p:spTree>
      <p:nvGrpSpPr>
        <p:cNvPr id="1" name=""/>
        <p:cNvGrpSpPr/>
        <p:nvPr/>
      </p:nvGrpSpPr>
      <p:grpSpPr>
        <a:xfrm>
          <a:off x="0" y="0"/>
          <a:ext cx="0" cy="0"/>
          <a:chOff x="0" y="0"/>
          <a:chExt cx="0" cy="0"/>
        </a:xfrm>
      </p:grpSpPr>
      <p:sp>
        <p:nvSpPr>
          <p:cNvPr name="TextBox 2" id="2"/>
          <p:cNvSpPr txBox="true"/>
          <p:nvPr/>
        </p:nvSpPr>
        <p:spPr>
          <a:xfrm rot="0">
            <a:off x="-1294838" y="933450"/>
            <a:ext cx="7918471" cy="887090"/>
          </a:xfrm>
          <a:prstGeom prst="rect">
            <a:avLst/>
          </a:prstGeom>
        </p:spPr>
        <p:txBody>
          <a:bodyPr anchor="t" rtlCol="false" tIns="0" lIns="0" bIns="0" rIns="0">
            <a:spAutoFit/>
          </a:bodyPr>
          <a:lstStyle/>
          <a:p>
            <a:pPr algn="ctr">
              <a:lnSpc>
                <a:spcPts val="7279"/>
              </a:lnSpc>
            </a:pPr>
            <a:r>
              <a:rPr lang="en-US" sz="5199" b="true">
                <a:solidFill>
                  <a:srgbClr val="FFFFFF"/>
                </a:solidFill>
                <a:latin typeface="Open Sans Bold"/>
                <a:ea typeface="Open Sans Bold"/>
                <a:cs typeface="Open Sans Bold"/>
                <a:sym typeface="Open Sans Bold"/>
              </a:rPr>
              <a:t>SOURCES:</a:t>
            </a:r>
          </a:p>
        </p:txBody>
      </p:sp>
      <p:sp>
        <p:nvSpPr>
          <p:cNvPr name="TextBox 3" id="3"/>
          <p:cNvSpPr txBox="true"/>
          <p:nvPr/>
        </p:nvSpPr>
        <p:spPr>
          <a:xfrm rot="0">
            <a:off x="514350" y="2502050"/>
            <a:ext cx="13152143" cy="7346908"/>
          </a:xfrm>
          <a:prstGeom prst="rect">
            <a:avLst/>
          </a:prstGeom>
        </p:spPr>
        <p:txBody>
          <a:bodyPr anchor="t" rtlCol="false" tIns="0" lIns="0" bIns="0" rIns="0">
            <a:spAutoFit/>
          </a:bodyPr>
          <a:lstStyle/>
          <a:p>
            <a:pPr algn="l" marL="729241" indent="-364620" lvl="1">
              <a:lnSpc>
                <a:spcPts val="3647"/>
              </a:lnSpc>
              <a:buFont typeface="Arial"/>
              <a:buChar char="•"/>
            </a:pPr>
            <a:r>
              <a:rPr lang="en-US" b="true" sz="3377" u="sng">
                <a:solidFill>
                  <a:srgbClr val="FFFFFF"/>
                </a:solidFill>
                <a:latin typeface="Raleway Bold"/>
                <a:ea typeface="Raleway Bold"/>
                <a:cs typeface="Raleway Bold"/>
                <a:sym typeface="Raleway Bold"/>
                <a:hlinkClick r:id="rId2" tooltip="https://www.bing.com/videos/search?q=ways+in+which+the+dsm+has+empowered+consumer+rihts&amp;FORM=HDRSC6"/>
              </a:rPr>
              <a:t>https://www.bing.com/videos/search?</a:t>
            </a:r>
          </a:p>
          <a:p>
            <a:pPr algn="l">
              <a:lnSpc>
                <a:spcPts val="3647"/>
              </a:lnSpc>
            </a:pPr>
          </a:p>
          <a:p>
            <a:pPr algn="l" marL="729241" indent="-364620" lvl="1">
              <a:lnSpc>
                <a:spcPts val="3647"/>
              </a:lnSpc>
              <a:buFont typeface="Arial"/>
              <a:buChar char="•"/>
            </a:pPr>
            <a:r>
              <a:rPr lang="en-US" b="true" sz="3377" u="sng">
                <a:solidFill>
                  <a:srgbClr val="FFFFFF"/>
                </a:solidFill>
                <a:latin typeface="Raleway Bold"/>
                <a:ea typeface="Raleway Bold"/>
                <a:cs typeface="Raleway Bold"/>
                <a:sym typeface="Raleway Bold"/>
                <a:hlinkClick r:id="rId3" tooltip="https://www.bing.com/videos/search?q=ways+in+which+the+dsm+has+empowered+consumer+rihts&amp;FORM=HDRSC6"/>
              </a:rPr>
              <a:t>q=ways+in+which+the+dsm+has+empowered+consumer+rihts&amp;FORM=HDRSC6itu</a:t>
            </a:r>
          </a:p>
          <a:p>
            <a:pPr algn="l">
              <a:lnSpc>
                <a:spcPts val="3647"/>
              </a:lnSpc>
            </a:pPr>
          </a:p>
          <a:p>
            <a:pPr algn="l" marL="729241" indent="-364620" lvl="1">
              <a:lnSpc>
                <a:spcPts val="3647"/>
              </a:lnSpc>
              <a:buFont typeface="Arial"/>
              <a:buChar char="•"/>
            </a:pPr>
            <a:r>
              <a:rPr lang="en-US" b="true" sz="3377" u="sng">
                <a:solidFill>
                  <a:srgbClr val="FFFFFF"/>
                </a:solidFill>
                <a:latin typeface="Raleway Bold"/>
                <a:ea typeface="Raleway Bold"/>
                <a:cs typeface="Raleway Bold"/>
                <a:sym typeface="Raleway Bold"/>
              </a:rPr>
              <a:t>https://www.europarl.europa.eu/RegData/etudes/STUD/2020/648790/IPOL_STU(2020)648790_EN.pdf</a:t>
            </a:r>
          </a:p>
          <a:p>
            <a:pPr algn="l">
              <a:lnSpc>
                <a:spcPts val="3647"/>
              </a:lnSpc>
            </a:pPr>
          </a:p>
          <a:p>
            <a:pPr algn="l" marL="729241" indent="-364620" lvl="1">
              <a:lnSpc>
                <a:spcPts val="3647"/>
              </a:lnSpc>
              <a:buFont typeface="Arial"/>
              <a:buChar char="•"/>
            </a:pPr>
            <a:r>
              <a:rPr lang="en-US" b="true" sz="3377" u="sng">
                <a:solidFill>
                  <a:srgbClr val="FFFFFF"/>
                </a:solidFill>
                <a:latin typeface="Raleway Bold"/>
                <a:ea typeface="Raleway Bold"/>
                <a:cs typeface="Raleway Bold"/>
                <a:sym typeface="Raleway Bold"/>
              </a:rPr>
              <a:t>https://www.acronymfinder.com/European-Network-and-Information-Security-Agency-(ENISA).html</a:t>
            </a:r>
          </a:p>
          <a:p>
            <a:pPr algn="l">
              <a:lnSpc>
                <a:spcPts val="3647"/>
              </a:lnSpc>
            </a:pPr>
          </a:p>
          <a:p>
            <a:pPr algn="l" marL="729241" indent="-364620" lvl="1">
              <a:lnSpc>
                <a:spcPts val="3647"/>
              </a:lnSpc>
              <a:buFont typeface="Arial"/>
              <a:buChar char="•"/>
            </a:pPr>
            <a:r>
              <a:rPr lang="en-US" b="true" sz="3377" u="sng">
                <a:solidFill>
                  <a:srgbClr val="FFFFFF"/>
                </a:solidFill>
                <a:latin typeface="Raleway Bold"/>
                <a:ea typeface="Raleway Bold"/>
                <a:cs typeface="Raleway Bold"/>
                <a:sym typeface="Raleway Bold"/>
              </a:rPr>
              <a:t>https://www.statista.com/forecasts/715663/e-commerce-revenue-forecast-in-europe</a:t>
            </a:r>
          </a:p>
          <a:p>
            <a:pPr algn="l">
              <a:lnSpc>
                <a:spcPts val="3647"/>
              </a:lnSpc>
            </a:pPr>
          </a:p>
          <a:p>
            <a:pPr algn="l" marL="729241" indent="-364620" lvl="1">
              <a:lnSpc>
                <a:spcPts val="3647"/>
              </a:lnSpc>
              <a:buFont typeface="Arial"/>
              <a:buChar char="•"/>
            </a:pPr>
            <a:r>
              <a:rPr lang="en-US" b="true" sz="3377" u="sng">
                <a:solidFill>
                  <a:srgbClr val="FFFFFF"/>
                </a:solidFill>
                <a:latin typeface="Raleway Bold"/>
                <a:ea typeface="Raleway Bold"/>
                <a:cs typeface="Raleway Bold"/>
                <a:sym typeface="Raleway Bold"/>
              </a:rPr>
              <a:t>https://www.acronymfinder.com/European-Network-and-Information-Security-Agency-(ENISA).html</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41C4D">
                <a:alpha val="100000"/>
              </a:srgbClr>
            </a:gs>
            <a:gs pos="100000">
              <a:srgbClr val="3B616F">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1776071" y="1028700"/>
            <a:ext cx="551414" cy="518330"/>
          </a:xfrm>
          <a:custGeom>
            <a:avLst/>
            <a:gdLst/>
            <a:ahLst/>
            <a:cxnLst/>
            <a:rect r="r" b="b" t="t" l="l"/>
            <a:pathLst>
              <a:path h="518330" w="551414">
                <a:moveTo>
                  <a:pt x="0" y="0"/>
                </a:moveTo>
                <a:lnTo>
                  <a:pt x="551414" y="0"/>
                </a:lnTo>
                <a:lnTo>
                  <a:pt x="551414" y="518330"/>
                </a:lnTo>
                <a:lnTo>
                  <a:pt x="0" y="51833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6419691" y="1084613"/>
            <a:ext cx="839609" cy="450336"/>
          </a:xfrm>
          <a:custGeom>
            <a:avLst/>
            <a:gdLst/>
            <a:ahLst/>
            <a:cxnLst/>
            <a:rect r="r" b="b" t="t" l="l"/>
            <a:pathLst>
              <a:path h="450336" w="839609">
                <a:moveTo>
                  <a:pt x="0" y="0"/>
                </a:moveTo>
                <a:lnTo>
                  <a:pt x="839609" y="0"/>
                </a:lnTo>
                <a:lnTo>
                  <a:pt x="839609" y="450335"/>
                </a:lnTo>
                <a:lnTo>
                  <a:pt x="0" y="4503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5580083" y="1084613"/>
            <a:ext cx="839609" cy="450336"/>
          </a:xfrm>
          <a:custGeom>
            <a:avLst/>
            <a:gdLst/>
            <a:ahLst/>
            <a:cxnLst/>
            <a:rect r="r" b="b" t="t" l="l"/>
            <a:pathLst>
              <a:path h="450336" w="839609">
                <a:moveTo>
                  <a:pt x="0" y="0"/>
                </a:moveTo>
                <a:lnTo>
                  <a:pt x="839608" y="0"/>
                </a:lnTo>
                <a:lnTo>
                  <a:pt x="839608" y="450335"/>
                </a:lnTo>
                <a:lnTo>
                  <a:pt x="0" y="4503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776071" y="9014517"/>
            <a:ext cx="2728988" cy="487567"/>
          </a:xfrm>
          <a:custGeom>
            <a:avLst/>
            <a:gdLst/>
            <a:ahLst/>
            <a:cxnLst/>
            <a:rect r="r" b="b" t="t" l="l"/>
            <a:pathLst>
              <a:path h="487567" w="2728988">
                <a:moveTo>
                  <a:pt x="0" y="0"/>
                </a:moveTo>
                <a:lnTo>
                  <a:pt x="2728988" y="0"/>
                </a:lnTo>
                <a:lnTo>
                  <a:pt x="2728988" y="487566"/>
                </a:lnTo>
                <a:lnTo>
                  <a:pt x="0" y="48756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2804396" y="9014517"/>
            <a:ext cx="4454904" cy="406385"/>
          </a:xfrm>
          <a:custGeom>
            <a:avLst/>
            <a:gdLst/>
            <a:ahLst/>
            <a:cxnLst/>
            <a:rect r="r" b="b" t="t" l="l"/>
            <a:pathLst>
              <a:path h="406385" w="4454904">
                <a:moveTo>
                  <a:pt x="0" y="0"/>
                </a:moveTo>
                <a:lnTo>
                  <a:pt x="4454904" y="0"/>
                </a:lnTo>
                <a:lnTo>
                  <a:pt x="4454904" y="406385"/>
                </a:lnTo>
                <a:lnTo>
                  <a:pt x="0" y="40638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7680997" y="1463707"/>
            <a:ext cx="2237732" cy="1765774"/>
          </a:xfrm>
          <a:custGeom>
            <a:avLst/>
            <a:gdLst/>
            <a:ahLst/>
            <a:cxnLst/>
            <a:rect r="r" b="b" t="t" l="l"/>
            <a:pathLst>
              <a:path h="1765774" w="2237732">
                <a:moveTo>
                  <a:pt x="0" y="0"/>
                </a:moveTo>
                <a:lnTo>
                  <a:pt x="2237732" y="0"/>
                </a:lnTo>
                <a:lnTo>
                  <a:pt x="2237732" y="1765774"/>
                </a:lnTo>
                <a:lnTo>
                  <a:pt x="0" y="176577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8799863" y="1266393"/>
            <a:ext cx="2064909" cy="2057400"/>
          </a:xfrm>
          <a:custGeom>
            <a:avLst/>
            <a:gdLst/>
            <a:ahLst/>
            <a:cxnLst/>
            <a:rect r="r" b="b" t="t" l="l"/>
            <a:pathLst>
              <a:path h="2057400" w="2064909">
                <a:moveTo>
                  <a:pt x="0" y="0"/>
                </a:moveTo>
                <a:lnTo>
                  <a:pt x="2064909" y="0"/>
                </a:lnTo>
                <a:lnTo>
                  <a:pt x="2064909"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9" id="9"/>
          <p:cNvSpPr txBox="true"/>
          <p:nvPr/>
        </p:nvSpPr>
        <p:spPr>
          <a:xfrm rot="0">
            <a:off x="2655994" y="1165379"/>
            <a:ext cx="2324294" cy="298328"/>
          </a:xfrm>
          <a:prstGeom prst="rect">
            <a:avLst/>
          </a:prstGeom>
        </p:spPr>
        <p:txBody>
          <a:bodyPr anchor="t" rtlCol="false" tIns="0" lIns="0" bIns="0" rIns="0">
            <a:spAutoFit/>
          </a:bodyPr>
          <a:lstStyle/>
          <a:p>
            <a:pPr algn="l">
              <a:lnSpc>
                <a:spcPts val="2241"/>
              </a:lnSpc>
              <a:spcBef>
                <a:spcPct val="0"/>
              </a:spcBef>
            </a:pPr>
            <a:r>
              <a:rPr lang="en-US" sz="2075">
                <a:solidFill>
                  <a:srgbClr val="FFFFFF"/>
                </a:solidFill>
                <a:latin typeface="Gruppo"/>
                <a:ea typeface="Gruppo"/>
                <a:cs typeface="Gruppo"/>
                <a:sym typeface="Gruppo"/>
              </a:rPr>
              <a:t>studio shodwe</a:t>
            </a:r>
          </a:p>
        </p:txBody>
      </p:sp>
      <p:sp>
        <p:nvSpPr>
          <p:cNvPr name="TextBox 10" id="10"/>
          <p:cNvSpPr txBox="true"/>
          <p:nvPr/>
        </p:nvSpPr>
        <p:spPr>
          <a:xfrm rot="0">
            <a:off x="13458263" y="9073308"/>
            <a:ext cx="3147170" cy="298328"/>
          </a:xfrm>
          <a:prstGeom prst="rect">
            <a:avLst/>
          </a:prstGeom>
        </p:spPr>
        <p:txBody>
          <a:bodyPr anchor="t" rtlCol="false" tIns="0" lIns="0" bIns="0" rIns="0">
            <a:spAutoFit/>
          </a:bodyPr>
          <a:lstStyle/>
          <a:p>
            <a:pPr algn="ctr">
              <a:lnSpc>
                <a:spcPts val="2241"/>
              </a:lnSpc>
              <a:spcBef>
                <a:spcPct val="0"/>
              </a:spcBef>
            </a:pPr>
            <a:r>
              <a:rPr lang="en-US" sz="2075">
                <a:solidFill>
                  <a:srgbClr val="00FFFF"/>
                </a:solidFill>
                <a:latin typeface="Gruppo"/>
                <a:ea typeface="Gruppo"/>
                <a:cs typeface="Gruppo"/>
                <a:sym typeface="Gruppo"/>
              </a:rPr>
              <a:t>www.reallygreatsite.com</a:t>
            </a:r>
          </a:p>
        </p:txBody>
      </p:sp>
      <p:sp>
        <p:nvSpPr>
          <p:cNvPr name="TextBox 11" id="11"/>
          <p:cNvSpPr txBox="true"/>
          <p:nvPr/>
        </p:nvSpPr>
        <p:spPr>
          <a:xfrm rot="0">
            <a:off x="7981853" y="9073308"/>
            <a:ext cx="2324294" cy="298328"/>
          </a:xfrm>
          <a:prstGeom prst="rect">
            <a:avLst/>
          </a:prstGeom>
        </p:spPr>
        <p:txBody>
          <a:bodyPr anchor="t" rtlCol="false" tIns="0" lIns="0" bIns="0" rIns="0">
            <a:spAutoFit/>
          </a:bodyPr>
          <a:lstStyle/>
          <a:p>
            <a:pPr algn="ctr">
              <a:lnSpc>
                <a:spcPts val="2241"/>
              </a:lnSpc>
              <a:spcBef>
                <a:spcPct val="0"/>
              </a:spcBef>
            </a:pPr>
            <a:r>
              <a:rPr lang="en-US" sz="2075">
                <a:solidFill>
                  <a:srgbClr val="FFFFFF"/>
                </a:solidFill>
                <a:latin typeface="Gruppo"/>
                <a:ea typeface="Gruppo"/>
                <a:cs typeface="Gruppo"/>
                <a:sym typeface="Gruppo"/>
              </a:rPr>
              <a:t>page 02</a:t>
            </a:r>
          </a:p>
        </p:txBody>
      </p:sp>
      <p:sp>
        <p:nvSpPr>
          <p:cNvPr name="TextBox 12" id="12"/>
          <p:cNvSpPr txBox="true"/>
          <p:nvPr/>
        </p:nvSpPr>
        <p:spPr>
          <a:xfrm rot="0">
            <a:off x="1776071" y="3663448"/>
            <a:ext cx="8056247" cy="3453540"/>
          </a:xfrm>
          <a:prstGeom prst="rect">
            <a:avLst/>
          </a:prstGeom>
        </p:spPr>
        <p:txBody>
          <a:bodyPr anchor="t" rtlCol="false" tIns="0" lIns="0" bIns="0" rIns="0">
            <a:spAutoFit/>
          </a:bodyPr>
          <a:lstStyle/>
          <a:p>
            <a:pPr algn="l">
              <a:lnSpc>
                <a:spcPts val="6880"/>
              </a:lnSpc>
            </a:pPr>
            <a:r>
              <a:rPr lang="en-US" sz="5460">
                <a:solidFill>
                  <a:srgbClr val="FFFFFF"/>
                </a:solidFill>
                <a:latin typeface="HK Modular"/>
                <a:ea typeface="HK Modular"/>
                <a:cs typeface="HK Modular"/>
                <a:sym typeface="HK Modular"/>
              </a:rPr>
              <a:t>WHAT IS THE DIGITAL SINGLE MARKET?</a:t>
            </a:r>
          </a:p>
        </p:txBody>
      </p:sp>
      <p:sp>
        <p:nvSpPr>
          <p:cNvPr name="TextBox 13" id="13"/>
          <p:cNvSpPr txBox="true"/>
          <p:nvPr/>
        </p:nvSpPr>
        <p:spPr>
          <a:xfrm rot="0">
            <a:off x="8370317" y="3730123"/>
            <a:ext cx="8651699" cy="3911936"/>
          </a:xfrm>
          <a:prstGeom prst="rect">
            <a:avLst/>
          </a:prstGeom>
        </p:spPr>
        <p:txBody>
          <a:bodyPr anchor="t" rtlCol="false" tIns="0" lIns="0" bIns="0" rIns="0">
            <a:spAutoFit/>
          </a:bodyPr>
          <a:lstStyle/>
          <a:p>
            <a:pPr algn="just">
              <a:lnSpc>
                <a:spcPts val="3871"/>
              </a:lnSpc>
              <a:spcBef>
                <a:spcPct val="0"/>
              </a:spcBef>
            </a:pPr>
            <a:r>
              <a:rPr lang="en-US" sz="3584">
                <a:solidFill>
                  <a:srgbClr val="FFFFFF"/>
                </a:solidFill>
                <a:latin typeface="Raleway Light"/>
                <a:ea typeface="Raleway Light"/>
                <a:cs typeface="Raleway Light"/>
                <a:sym typeface="Raleway Light"/>
              </a:rPr>
              <a:t>The Digital Single Market (DSM) is an initiative by the European Union to create a unified digital space where individuals and businesses can seamlessly engage in online activities across all EU member states. It aims to eliminate digital barriers, ensure fair competition, and promote innovation in the digital economy.</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41C4D">
                <a:alpha val="100000"/>
              </a:srgbClr>
            </a:gs>
            <a:gs pos="100000">
              <a:srgbClr val="3B616F">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1776071" y="1028700"/>
            <a:ext cx="551414" cy="518330"/>
          </a:xfrm>
          <a:custGeom>
            <a:avLst/>
            <a:gdLst/>
            <a:ahLst/>
            <a:cxnLst/>
            <a:rect r="r" b="b" t="t" l="l"/>
            <a:pathLst>
              <a:path h="518330" w="551414">
                <a:moveTo>
                  <a:pt x="0" y="0"/>
                </a:moveTo>
                <a:lnTo>
                  <a:pt x="551414" y="0"/>
                </a:lnTo>
                <a:lnTo>
                  <a:pt x="551414" y="518330"/>
                </a:lnTo>
                <a:lnTo>
                  <a:pt x="0" y="51833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6419691" y="1084613"/>
            <a:ext cx="839609" cy="450336"/>
          </a:xfrm>
          <a:custGeom>
            <a:avLst/>
            <a:gdLst/>
            <a:ahLst/>
            <a:cxnLst/>
            <a:rect r="r" b="b" t="t" l="l"/>
            <a:pathLst>
              <a:path h="450336" w="839609">
                <a:moveTo>
                  <a:pt x="0" y="0"/>
                </a:moveTo>
                <a:lnTo>
                  <a:pt x="839609" y="0"/>
                </a:lnTo>
                <a:lnTo>
                  <a:pt x="839609" y="450335"/>
                </a:lnTo>
                <a:lnTo>
                  <a:pt x="0" y="4503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5580083" y="1084613"/>
            <a:ext cx="839609" cy="450336"/>
          </a:xfrm>
          <a:custGeom>
            <a:avLst/>
            <a:gdLst/>
            <a:ahLst/>
            <a:cxnLst/>
            <a:rect r="r" b="b" t="t" l="l"/>
            <a:pathLst>
              <a:path h="450336" w="839609">
                <a:moveTo>
                  <a:pt x="0" y="0"/>
                </a:moveTo>
                <a:lnTo>
                  <a:pt x="839608" y="0"/>
                </a:lnTo>
                <a:lnTo>
                  <a:pt x="839608" y="450335"/>
                </a:lnTo>
                <a:lnTo>
                  <a:pt x="0" y="4503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776071" y="8730142"/>
            <a:ext cx="2728988" cy="487567"/>
          </a:xfrm>
          <a:custGeom>
            <a:avLst/>
            <a:gdLst/>
            <a:ahLst/>
            <a:cxnLst/>
            <a:rect r="r" b="b" t="t" l="l"/>
            <a:pathLst>
              <a:path h="487567" w="2728988">
                <a:moveTo>
                  <a:pt x="0" y="0"/>
                </a:moveTo>
                <a:lnTo>
                  <a:pt x="2728988" y="0"/>
                </a:lnTo>
                <a:lnTo>
                  <a:pt x="2728988" y="487567"/>
                </a:lnTo>
                <a:lnTo>
                  <a:pt x="0" y="48756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2804396" y="9014517"/>
            <a:ext cx="4454904" cy="406385"/>
          </a:xfrm>
          <a:custGeom>
            <a:avLst/>
            <a:gdLst/>
            <a:ahLst/>
            <a:cxnLst/>
            <a:rect r="r" b="b" t="t" l="l"/>
            <a:pathLst>
              <a:path h="406385" w="4454904">
                <a:moveTo>
                  <a:pt x="0" y="0"/>
                </a:moveTo>
                <a:lnTo>
                  <a:pt x="4454904" y="0"/>
                </a:lnTo>
                <a:lnTo>
                  <a:pt x="4454904" y="406385"/>
                </a:lnTo>
                <a:lnTo>
                  <a:pt x="0" y="40638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15807041" y="4114800"/>
            <a:ext cx="2064909" cy="2057400"/>
          </a:xfrm>
          <a:custGeom>
            <a:avLst/>
            <a:gdLst/>
            <a:ahLst/>
            <a:cxnLst/>
            <a:rect r="r" b="b" t="t" l="l"/>
            <a:pathLst>
              <a:path h="2057400" w="2064909">
                <a:moveTo>
                  <a:pt x="0" y="0"/>
                </a:moveTo>
                <a:lnTo>
                  <a:pt x="2064909" y="0"/>
                </a:lnTo>
                <a:lnTo>
                  <a:pt x="2064909" y="2057400"/>
                </a:lnTo>
                <a:lnTo>
                  <a:pt x="0" y="20574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12166615" y="3219792"/>
            <a:ext cx="3208500" cy="3208500"/>
          </a:xfrm>
          <a:custGeom>
            <a:avLst/>
            <a:gdLst/>
            <a:ahLst/>
            <a:cxnLst/>
            <a:rect r="r" b="b" t="t" l="l"/>
            <a:pathLst>
              <a:path h="3208500" w="3208500">
                <a:moveTo>
                  <a:pt x="0" y="0"/>
                </a:moveTo>
                <a:lnTo>
                  <a:pt x="3208500" y="0"/>
                </a:lnTo>
                <a:lnTo>
                  <a:pt x="3208500" y="3208500"/>
                </a:lnTo>
                <a:lnTo>
                  <a:pt x="0" y="32085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0">
            <a:off x="13072914" y="4824042"/>
            <a:ext cx="3917867" cy="3758911"/>
          </a:xfrm>
          <a:custGeom>
            <a:avLst/>
            <a:gdLst/>
            <a:ahLst/>
            <a:cxnLst/>
            <a:rect r="r" b="b" t="t" l="l"/>
            <a:pathLst>
              <a:path h="3758911" w="3917867">
                <a:moveTo>
                  <a:pt x="0" y="0"/>
                </a:moveTo>
                <a:lnTo>
                  <a:pt x="3917868" y="0"/>
                </a:lnTo>
                <a:lnTo>
                  <a:pt x="3917868" y="3758911"/>
                </a:lnTo>
                <a:lnTo>
                  <a:pt x="0" y="3758911"/>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0" id="10"/>
          <p:cNvSpPr txBox="true"/>
          <p:nvPr/>
        </p:nvSpPr>
        <p:spPr>
          <a:xfrm rot="0">
            <a:off x="2655994" y="1165379"/>
            <a:ext cx="2324294" cy="298328"/>
          </a:xfrm>
          <a:prstGeom prst="rect">
            <a:avLst/>
          </a:prstGeom>
        </p:spPr>
        <p:txBody>
          <a:bodyPr anchor="t" rtlCol="false" tIns="0" lIns="0" bIns="0" rIns="0">
            <a:spAutoFit/>
          </a:bodyPr>
          <a:lstStyle/>
          <a:p>
            <a:pPr algn="l">
              <a:lnSpc>
                <a:spcPts val="2241"/>
              </a:lnSpc>
              <a:spcBef>
                <a:spcPct val="0"/>
              </a:spcBef>
            </a:pPr>
            <a:r>
              <a:rPr lang="en-US" sz="2075">
                <a:solidFill>
                  <a:srgbClr val="FFFFFF"/>
                </a:solidFill>
                <a:latin typeface="Gruppo"/>
                <a:ea typeface="Gruppo"/>
                <a:cs typeface="Gruppo"/>
                <a:sym typeface="Gruppo"/>
              </a:rPr>
              <a:t>studio shodwe</a:t>
            </a:r>
          </a:p>
        </p:txBody>
      </p:sp>
      <p:sp>
        <p:nvSpPr>
          <p:cNvPr name="TextBox 11" id="11"/>
          <p:cNvSpPr txBox="true"/>
          <p:nvPr/>
        </p:nvSpPr>
        <p:spPr>
          <a:xfrm rot="0">
            <a:off x="13458263" y="9073308"/>
            <a:ext cx="3147170" cy="298328"/>
          </a:xfrm>
          <a:prstGeom prst="rect">
            <a:avLst/>
          </a:prstGeom>
        </p:spPr>
        <p:txBody>
          <a:bodyPr anchor="t" rtlCol="false" tIns="0" lIns="0" bIns="0" rIns="0">
            <a:spAutoFit/>
          </a:bodyPr>
          <a:lstStyle/>
          <a:p>
            <a:pPr algn="ctr">
              <a:lnSpc>
                <a:spcPts val="2241"/>
              </a:lnSpc>
              <a:spcBef>
                <a:spcPct val="0"/>
              </a:spcBef>
            </a:pPr>
            <a:r>
              <a:rPr lang="en-US" sz="2075">
                <a:solidFill>
                  <a:srgbClr val="00FFFF"/>
                </a:solidFill>
                <a:latin typeface="Gruppo"/>
                <a:ea typeface="Gruppo"/>
                <a:cs typeface="Gruppo"/>
                <a:sym typeface="Gruppo"/>
              </a:rPr>
              <a:t>www.reallygreatsite.com</a:t>
            </a:r>
          </a:p>
        </p:txBody>
      </p:sp>
      <p:sp>
        <p:nvSpPr>
          <p:cNvPr name="TextBox 12" id="12"/>
          <p:cNvSpPr txBox="true"/>
          <p:nvPr/>
        </p:nvSpPr>
        <p:spPr>
          <a:xfrm rot="0">
            <a:off x="233026" y="3482013"/>
            <a:ext cx="11504963" cy="1586810"/>
          </a:xfrm>
          <a:prstGeom prst="rect">
            <a:avLst/>
          </a:prstGeom>
        </p:spPr>
        <p:txBody>
          <a:bodyPr anchor="t" rtlCol="false" tIns="0" lIns="0" bIns="0" rIns="0">
            <a:spAutoFit/>
          </a:bodyPr>
          <a:lstStyle/>
          <a:p>
            <a:pPr algn="just">
              <a:lnSpc>
                <a:spcPts val="3105"/>
              </a:lnSpc>
            </a:pPr>
            <a:r>
              <a:rPr lang="en-US" sz="2875" b="true">
                <a:solidFill>
                  <a:srgbClr val="FFFFFF"/>
                </a:solidFill>
                <a:latin typeface="Raleway Bold"/>
                <a:ea typeface="Raleway Bold"/>
                <a:cs typeface="Raleway Bold"/>
                <a:sym typeface="Raleway Bold"/>
              </a:rPr>
              <a:t>1. Better Access to Digital Goods and Services Across Borders</a:t>
            </a:r>
          </a:p>
          <a:p>
            <a:pPr algn="just" marL="620780" indent="-310390" lvl="1">
              <a:lnSpc>
                <a:spcPts val="3105"/>
              </a:lnSpc>
              <a:spcBef>
                <a:spcPct val="0"/>
              </a:spcBef>
              <a:buFont typeface="Arial"/>
              <a:buChar char="•"/>
            </a:pPr>
            <a:r>
              <a:rPr lang="en-US" sz="2875">
                <a:solidFill>
                  <a:srgbClr val="FFFFFF"/>
                </a:solidFill>
                <a:latin typeface="Gruppo"/>
                <a:ea typeface="Gruppo"/>
                <a:cs typeface="Gruppo"/>
                <a:sym typeface="Gruppo"/>
              </a:rPr>
              <a:t>Simplifying Cross-Border E-Commerce</a:t>
            </a:r>
          </a:p>
          <a:p>
            <a:pPr algn="just" marL="620780" indent="-310390" lvl="1">
              <a:lnSpc>
                <a:spcPts val="3105"/>
              </a:lnSpc>
              <a:spcBef>
                <a:spcPct val="0"/>
              </a:spcBef>
              <a:buFont typeface="Arial"/>
              <a:buChar char="•"/>
            </a:pPr>
            <a:r>
              <a:rPr lang="en-US" sz="2875">
                <a:solidFill>
                  <a:srgbClr val="FFFFFF"/>
                </a:solidFill>
                <a:latin typeface="Gruppo"/>
                <a:ea typeface="Gruppo"/>
                <a:cs typeface="Gruppo"/>
                <a:sym typeface="Gruppo"/>
              </a:rPr>
              <a:t>Content Portability</a:t>
            </a:r>
          </a:p>
          <a:p>
            <a:pPr algn="just">
              <a:lnSpc>
                <a:spcPts val="3105"/>
              </a:lnSpc>
              <a:spcBef>
                <a:spcPct val="0"/>
              </a:spcBef>
            </a:pPr>
          </a:p>
        </p:txBody>
      </p:sp>
      <p:sp>
        <p:nvSpPr>
          <p:cNvPr name="TextBox 13" id="13"/>
          <p:cNvSpPr txBox="true"/>
          <p:nvPr/>
        </p:nvSpPr>
        <p:spPr>
          <a:xfrm rot="0">
            <a:off x="282584" y="4969527"/>
            <a:ext cx="11504963" cy="2367830"/>
          </a:xfrm>
          <a:prstGeom prst="rect">
            <a:avLst/>
          </a:prstGeom>
        </p:spPr>
        <p:txBody>
          <a:bodyPr anchor="t" rtlCol="false" tIns="0" lIns="0" bIns="0" rIns="0">
            <a:spAutoFit/>
          </a:bodyPr>
          <a:lstStyle/>
          <a:p>
            <a:pPr algn="l">
              <a:lnSpc>
                <a:spcPts val="3105"/>
              </a:lnSpc>
              <a:spcBef>
                <a:spcPct val="0"/>
              </a:spcBef>
            </a:pPr>
            <a:r>
              <a:rPr lang="en-US" b="true" sz="2875">
                <a:solidFill>
                  <a:srgbClr val="FFFFFF"/>
                </a:solidFill>
                <a:latin typeface="Raleway Bold"/>
                <a:ea typeface="Raleway Bold"/>
                <a:cs typeface="Raleway Bold"/>
                <a:sym typeface="Raleway Bold"/>
              </a:rPr>
              <a:t>2. Cr</a:t>
            </a:r>
            <a:r>
              <a:rPr lang="en-US" b="true" sz="2875">
                <a:solidFill>
                  <a:srgbClr val="FFFFFF"/>
                </a:solidFill>
                <a:latin typeface="Raleway Bold"/>
                <a:ea typeface="Raleway Bold"/>
                <a:cs typeface="Raleway Bold"/>
                <a:sym typeface="Raleway Bold"/>
              </a:rPr>
              <a:t>eating an Environment for Digital Networks and Services to Thrive</a:t>
            </a:r>
          </a:p>
          <a:p>
            <a:pPr algn="l" marL="620780" indent="-310390" lvl="1">
              <a:lnSpc>
                <a:spcPts val="3105"/>
              </a:lnSpc>
              <a:spcBef>
                <a:spcPct val="0"/>
              </a:spcBef>
              <a:buFont typeface="Arial"/>
              <a:buChar char="•"/>
            </a:pPr>
            <a:r>
              <a:rPr lang="en-US" sz="2875">
                <a:solidFill>
                  <a:srgbClr val="FFFFFF"/>
                </a:solidFill>
                <a:latin typeface="Gruppo"/>
                <a:ea typeface="Gruppo"/>
                <a:cs typeface="Gruppo"/>
                <a:sym typeface="Gruppo"/>
              </a:rPr>
              <a:t>Developing High-Speed Infrastructure</a:t>
            </a:r>
          </a:p>
          <a:p>
            <a:pPr algn="l" marL="620780" indent="-310390" lvl="1">
              <a:lnSpc>
                <a:spcPts val="3105"/>
              </a:lnSpc>
              <a:spcBef>
                <a:spcPct val="0"/>
              </a:spcBef>
              <a:buFont typeface="Arial"/>
              <a:buChar char="•"/>
            </a:pPr>
            <a:r>
              <a:rPr lang="en-US" sz="2875">
                <a:solidFill>
                  <a:srgbClr val="FFFFFF"/>
                </a:solidFill>
                <a:latin typeface="Gruppo"/>
                <a:ea typeface="Gruppo"/>
                <a:cs typeface="Gruppo"/>
                <a:sym typeface="Gruppo"/>
              </a:rPr>
              <a:t>Enhancing Cybersecurity</a:t>
            </a:r>
          </a:p>
          <a:p>
            <a:pPr algn="l" marL="620780" indent="-310390" lvl="1">
              <a:lnSpc>
                <a:spcPts val="3105"/>
              </a:lnSpc>
              <a:spcBef>
                <a:spcPct val="0"/>
              </a:spcBef>
              <a:buFont typeface="Arial"/>
              <a:buChar char="•"/>
            </a:pPr>
            <a:r>
              <a:rPr lang="en-US" sz="2875">
                <a:solidFill>
                  <a:srgbClr val="FFFFFF"/>
                </a:solidFill>
                <a:latin typeface="Gruppo"/>
                <a:ea typeface="Gruppo"/>
                <a:cs typeface="Gruppo"/>
                <a:sym typeface="Gruppo"/>
              </a:rPr>
              <a:t>Promoting Fair Competition</a:t>
            </a:r>
          </a:p>
          <a:p>
            <a:pPr algn="l">
              <a:lnSpc>
                <a:spcPts val="3105"/>
              </a:lnSpc>
              <a:spcBef>
                <a:spcPct val="0"/>
              </a:spcBef>
            </a:pPr>
          </a:p>
        </p:txBody>
      </p:sp>
      <p:sp>
        <p:nvSpPr>
          <p:cNvPr name="TextBox 14" id="14"/>
          <p:cNvSpPr txBox="true"/>
          <p:nvPr/>
        </p:nvSpPr>
        <p:spPr>
          <a:xfrm rot="0">
            <a:off x="233026" y="7108533"/>
            <a:ext cx="11884030" cy="1977320"/>
          </a:xfrm>
          <a:prstGeom prst="rect">
            <a:avLst/>
          </a:prstGeom>
        </p:spPr>
        <p:txBody>
          <a:bodyPr anchor="t" rtlCol="false" tIns="0" lIns="0" bIns="0" rIns="0">
            <a:spAutoFit/>
          </a:bodyPr>
          <a:lstStyle/>
          <a:p>
            <a:pPr algn="l">
              <a:lnSpc>
                <a:spcPts val="3105"/>
              </a:lnSpc>
              <a:spcBef>
                <a:spcPct val="0"/>
              </a:spcBef>
            </a:pPr>
            <a:r>
              <a:rPr lang="en-US" b="true" sz="2875">
                <a:solidFill>
                  <a:srgbClr val="FFFFFF"/>
                </a:solidFill>
                <a:latin typeface="Raleway Bold"/>
                <a:ea typeface="Raleway Bold"/>
                <a:cs typeface="Raleway Bold"/>
                <a:sym typeface="Raleway Bold"/>
              </a:rPr>
              <a:t>3. Maximizing the Growth Potential of the Digital Economy</a:t>
            </a:r>
          </a:p>
          <a:p>
            <a:pPr algn="l" marL="620780" indent="-310390" lvl="1">
              <a:lnSpc>
                <a:spcPts val="3105"/>
              </a:lnSpc>
              <a:spcBef>
                <a:spcPct val="0"/>
              </a:spcBef>
              <a:buFont typeface="Arial"/>
              <a:buChar char="•"/>
            </a:pPr>
            <a:r>
              <a:rPr lang="en-US" sz="2875">
                <a:solidFill>
                  <a:srgbClr val="FFFFFF"/>
                </a:solidFill>
                <a:latin typeface="Gruppo"/>
                <a:ea typeface="Gruppo"/>
                <a:cs typeface="Gruppo"/>
                <a:sym typeface="Gruppo"/>
              </a:rPr>
              <a:t>Supporting Innovation</a:t>
            </a:r>
          </a:p>
          <a:p>
            <a:pPr algn="l" marL="620780" indent="-310390" lvl="1">
              <a:lnSpc>
                <a:spcPts val="3105"/>
              </a:lnSpc>
              <a:spcBef>
                <a:spcPct val="0"/>
              </a:spcBef>
              <a:buFont typeface="Arial"/>
              <a:buChar char="•"/>
            </a:pPr>
            <a:r>
              <a:rPr lang="en-US" sz="2875">
                <a:solidFill>
                  <a:srgbClr val="FFFFFF"/>
                </a:solidFill>
                <a:latin typeface="Gruppo"/>
                <a:ea typeface="Gruppo"/>
                <a:cs typeface="Gruppo"/>
                <a:sym typeface="Gruppo"/>
              </a:rPr>
              <a:t>Empowering Businesses</a:t>
            </a:r>
          </a:p>
          <a:p>
            <a:pPr algn="l" marL="620780" indent="-310390" lvl="1">
              <a:lnSpc>
                <a:spcPts val="3105"/>
              </a:lnSpc>
              <a:spcBef>
                <a:spcPct val="0"/>
              </a:spcBef>
              <a:buFont typeface="Arial"/>
              <a:buChar char="•"/>
            </a:pPr>
            <a:r>
              <a:rPr lang="en-US" sz="2875">
                <a:solidFill>
                  <a:srgbClr val="FFFFFF"/>
                </a:solidFill>
                <a:latin typeface="Gruppo"/>
                <a:ea typeface="Gruppo"/>
                <a:cs typeface="Gruppo"/>
                <a:sym typeface="Gruppo"/>
              </a:rPr>
              <a:t>Digital Skills Development</a:t>
            </a:r>
          </a:p>
          <a:p>
            <a:pPr algn="l">
              <a:lnSpc>
                <a:spcPts val="3105"/>
              </a:lnSpc>
              <a:spcBef>
                <a:spcPct val="0"/>
              </a:spcBef>
            </a:pPr>
          </a:p>
        </p:txBody>
      </p:sp>
      <p:sp>
        <p:nvSpPr>
          <p:cNvPr name="TextBox 15" id="15"/>
          <p:cNvSpPr txBox="true"/>
          <p:nvPr/>
        </p:nvSpPr>
        <p:spPr>
          <a:xfrm rot="0">
            <a:off x="282584" y="2266787"/>
            <a:ext cx="14318648" cy="805790"/>
          </a:xfrm>
          <a:prstGeom prst="rect">
            <a:avLst/>
          </a:prstGeom>
        </p:spPr>
        <p:txBody>
          <a:bodyPr anchor="t" rtlCol="false" tIns="0" lIns="0" bIns="0" rIns="0">
            <a:spAutoFit/>
          </a:bodyPr>
          <a:lstStyle/>
          <a:p>
            <a:pPr algn="just">
              <a:lnSpc>
                <a:spcPts val="3105"/>
              </a:lnSpc>
              <a:spcBef>
                <a:spcPct val="0"/>
              </a:spcBef>
            </a:pPr>
            <a:r>
              <a:rPr lang="en-US" sz="2875">
                <a:solidFill>
                  <a:srgbClr val="FFFFFF"/>
                </a:solidFill>
                <a:latin typeface="Raleway"/>
                <a:ea typeface="Raleway"/>
                <a:cs typeface="Raleway"/>
                <a:sym typeface="Raleway"/>
              </a:rPr>
              <a:t>The Digital Single Market (DSM) is centered around</a:t>
            </a:r>
            <a:r>
              <a:rPr lang="en-US" b="true" sz="2875">
                <a:solidFill>
                  <a:srgbClr val="FFFFFF"/>
                </a:solidFill>
                <a:latin typeface="Raleway Bold"/>
                <a:ea typeface="Raleway Bold"/>
                <a:cs typeface="Raleway Bold"/>
                <a:sym typeface="Raleway Bold"/>
              </a:rPr>
              <a:t> three key goals</a:t>
            </a:r>
            <a:r>
              <a:rPr lang="en-US" sz="2875">
                <a:solidFill>
                  <a:srgbClr val="FFFFFF"/>
                </a:solidFill>
                <a:latin typeface="Raleway"/>
                <a:ea typeface="Raleway"/>
                <a:cs typeface="Raleway"/>
                <a:sym typeface="Raleway"/>
              </a:rPr>
              <a:t> aimed at integrating and modernizing the EU's digital economy: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41C4D">
                <a:alpha val="100000"/>
              </a:srgbClr>
            </a:gs>
            <a:gs pos="100000">
              <a:srgbClr val="3B616F">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1776071" y="1028700"/>
            <a:ext cx="551414" cy="518330"/>
          </a:xfrm>
          <a:custGeom>
            <a:avLst/>
            <a:gdLst/>
            <a:ahLst/>
            <a:cxnLst/>
            <a:rect r="r" b="b" t="t" l="l"/>
            <a:pathLst>
              <a:path h="518330" w="551414">
                <a:moveTo>
                  <a:pt x="0" y="0"/>
                </a:moveTo>
                <a:lnTo>
                  <a:pt x="551414" y="0"/>
                </a:lnTo>
                <a:lnTo>
                  <a:pt x="551414" y="518330"/>
                </a:lnTo>
                <a:lnTo>
                  <a:pt x="0" y="51833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6419691" y="1084613"/>
            <a:ext cx="839609" cy="450336"/>
          </a:xfrm>
          <a:custGeom>
            <a:avLst/>
            <a:gdLst/>
            <a:ahLst/>
            <a:cxnLst/>
            <a:rect r="r" b="b" t="t" l="l"/>
            <a:pathLst>
              <a:path h="450336" w="839609">
                <a:moveTo>
                  <a:pt x="0" y="0"/>
                </a:moveTo>
                <a:lnTo>
                  <a:pt x="839609" y="0"/>
                </a:lnTo>
                <a:lnTo>
                  <a:pt x="839609" y="450335"/>
                </a:lnTo>
                <a:lnTo>
                  <a:pt x="0" y="4503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5580083" y="1084613"/>
            <a:ext cx="839609" cy="450336"/>
          </a:xfrm>
          <a:custGeom>
            <a:avLst/>
            <a:gdLst/>
            <a:ahLst/>
            <a:cxnLst/>
            <a:rect r="r" b="b" t="t" l="l"/>
            <a:pathLst>
              <a:path h="450336" w="839609">
                <a:moveTo>
                  <a:pt x="0" y="0"/>
                </a:moveTo>
                <a:lnTo>
                  <a:pt x="839608" y="0"/>
                </a:lnTo>
                <a:lnTo>
                  <a:pt x="839608" y="450335"/>
                </a:lnTo>
                <a:lnTo>
                  <a:pt x="0" y="4503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1652130" y="5277298"/>
            <a:ext cx="6416842" cy="4114800"/>
          </a:xfrm>
          <a:custGeom>
            <a:avLst/>
            <a:gdLst/>
            <a:ahLst/>
            <a:cxnLst/>
            <a:rect r="r" b="b" t="t" l="l"/>
            <a:pathLst>
              <a:path h="4114800" w="6416842">
                <a:moveTo>
                  <a:pt x="0" y="0"/>
                </a:moveTo>
                <a:lnTo>
                  <a:pt x="6416842" y="0"/>
                </a:lnTo>
                <a:lnTo>
                  <a:pt x="6416842" y="4114800"/>
                </a:lnTo>
                <a:lnTo>
                  <a:pt x="0" y="4114800"/>
                </a:lnTo>
                <a:lnTo>
                  <a:pt x="0" y="0"/>
                </a:lnTo>
                <a:close/>
              </a:path>
            </a:pathLst>
          </a:custGeom>
          <a:blipFill>
            <a:blip r:embed="rId6"/>
            <a:stretch>
              <a:fillRect l="0" t="0" r="0" b="0"/>
            </a:stretch>
          </a:blipFill>
        </p:spPr>
      </p:sp>
      <p:sp>
        <p:nvSpPr>
          <p:cNvPr name="TextBox 6" id="6"/>
          <p:cNvSpPr txBox="true"/>
          <p:nvPr/>
        </p:nvSpPr>
        <p:spPr>
          <a:xfrm rot="0">
            <a:off x="2655994" y="1165379"/>
            <a:ext cx="2324294" cy="298328"/>
          </a:xfrm>
          <a:prstGeom prst="rect">
            <a:avLst/>
          </a:prstGeom>
        </p:spPr>
        <p:txBody>
          <a:bodyPr anchor="t" rtlCol="false" tIns="0" lIns="0" bIns="0" rIns="0">
            <a:spAutoFit/>
          </a:bodyPr>
          <a:lstStyle/>
          <a:p>
            <a:pPr algn="l">
              <a:lnSpc>
                <a:spcPts val="2241"/>
              </a:lnSpc>
              <a:spcBef>
                <a:spcPct val="0"/>
              </a:spcBef>
            </a:pPr>
            <a:r>
              <a:rPr lang="en-US" sz="2075">
                <a:solidFill>
                  <a:srgbClr val="FFFFFF"/>
                </a:solidFill>
                <a:latin typeface="Gruppo"/>
                <a:ea typeface="Gruppo"/>
                <a:cs typeface="Gruppo"/>
                <a:sym typeface="Gruppo"/>
              </a:rPr>
              <a:t>studio shodwe</a:t>
            </a:r>
          </a:p>
        </p:txBody>
      </p:sp>
      <p:sp>
        <p:nvSpPr>
          <p:cNvPr name="TextBox 7" id="7"/>
          <p:cNvSpPr txBox="true"/>
          <p:nvPr/>
        </p:nvSpPr>
        <p:spPr>
          <a:xfrm rot="0">
            <a:off x="4003523" y="1779643"/>
            <a:ext cx="11028326" cy="1441545"/>
          </a:xfrm>
          <a:prstGeom prst="rect">
            <a:avLst/>
          </a:prstGeom>
        </p:spPr>
        <p:txBody>
          <a:bodyPr anchor="t" rtlCol="false" tIns="0" lIns="0" bIns="0" rIns="0">
            <a:spAutoFit/>
          </a:bodyPr>
          <a:lstStyle/>
          <a:p>
            <a:pPr algn="ctr">
              <a:lnSpc>
                <a:spcPts val="5746"/>
              </a:lnSpc>
            </a:pPr>
            <a:r>
              <a:rPr lang="en-US" sz="4560">
                <a:solidFill>
                  <a:srgbClr val="FFFFFF"/>
                </a:solidFill>
                <a:latin typeface="HK Modular"/>
                <a:ea typeface="HK Modular"/>
                <a:cs typeface="HK Modular"/>
                <a:sym typeface="HK Modular"/>
              </a:rPr>
              <a:t> ECONOMIC INTEGRATION: DSM’S SUCCESS</a:t>
            </a:r>
          </a:p>
        </p:txBody>
      </p:sp>
      <p:sp>
        <p:nvSpPr>
          <p:cNvPr name="TextBox 8" id="8"/>
          <p:cNvSpPr txBox="true"/>
          <p:nvPr/>
        </p:nvSpPr>
        <p:spPr>
          <a:xfrm rot="0">
            <a:off x="10394415" y="9544050"/>
            <a:ext cx="7514916" cy="298293"/>
          </a:xfrm>
          <a:prstGeom prst="rect">
            <a:avLst/>
          </a:prstGeom>
        </p:spPr>
        <p:txBody>
          <a:bodyPr anchor="t" rtlCol="false" tIns="0" lIns="0" bIns="0" rIns="0">
            <a:spAutoFit/>
          </a:bodyPr>
          <a:lstStyle/>
          <a:p>
            <a:pPr algn="ctr">
              <a:lnSpc>
                <a:spcPts val="2241"/>
              </a:lnSpc>
              <a:spcBef>
                <a:spcPct val="0"/>
              </a:spcBef>
            </a:pPr>
            <a:r>
              <a:rPr lang="en-US" sz="2075">
                <a:solidFill>
                  <a:srgbClr val="FFFFFF"/>
                </a:solidFill>
                <a:latin typeface="Gruppo"/>
                <a:ea typeface="Gruppo"/>
                <a:cs typeface="Gruppo"/>
                <a:sym typeface="Gruppo"/>
              </a:rPr>
              <a:t>Revenue of the e-commerce market in Europe from 2020 to 2029</a:t>
            </a:r>
          </a:p>
        </p:txBody>
      </p:sp>
      <p:sp>
        <p:nvSpPr>
          <p:cNvPr name="TextBox 9" id="9"/>
          <p:cNvSpPr txBox="true"/>
          <p:nvPr/>
        </p:nvSpPr>
        <p:spPr>
          <a:xfrm rot="0">
            <a:off x="625788" y="3491361"/>
            <a:ext cx="17283543" cy="664880"/>
          </a:xfrm>
          <a:prstGeom prst="rect">
            <a:avLst/>
          </a:prstGeom>
        </p:spPr>
        <p:txBody>
          <a:bodyPr anchor="t" rtlCol="false" tIns="0" lIns="0" bIns="0" rIns="0">
            <a:spAutoFit/>
          </a:bodyPr>
          <a:lstStyle/>
          <a:p>
            <a:pPr algn="l">
              <a:lnSpc>
                <a:spcPts val="2565"/>
              </a:lnSpc>
              <a:spcBef>
                <a:spcPct val="0"/>
              </a:spcBef>
            </a:pPr>
            <a:r>
              <a:rPr lang="en-US" sz="2375">
                <a:solidFill>
                  <a:srgbClr val="FFFFFF"/>
                </a:solidFill>
                <a:latin typeface="Gruppo"/>
                <a:ea typeface="Gruppo"/>
                <a:cs typeface="Gruppo"/>
                <a:sym typeface="Gruppo"/>
              </a:rPr>
              <a:t>The Digital Single Market (DSM) has played a pivotal role in advancing the EU's economic integration by harmonizing digital regulations and fostering seamless cross-border activities.</a:t>
            </a:r>
          </a:p>
        </p:txBody>
      </p:sp>
      <p:sp>
        <p:nvSpPr>
          <p:cNvPr name="TextBox 10" id="10"/>
          <p:cNvSpPr txBox="true"/>
          <p:nvPr/>
        </p:nvSpPr>
        <p:spPr>
          <a:xfrm rot="0">
            <a:off x="625788" y="4443435"/>
            <a:ext cx="10511208" cy="4875125"/>
          </a:xfrm>
          <a:prstGeom prst="rect">
            <a:avLst/>
          </a:prstGeom>
        </p:spPr>
        <p:txBody>
          <a:bodyPr anchor="t" rtlCol="false" tIns="0" lIns="0" bIns="0" rIns="0">
            <a:spAutoFit/>
          </a:bodyPr>
          <a:lstStyle/>
          <a:p>
            <a:pPr algn="just" marL="512833" indent="-256416" lvl="1">
              <a:lnSpc>
                <a:spcPts val="2565"/>
              </a:lnSpc>
              <a:buFont typeface="Arial"/>
              <a:buChar char="•"/>
            </a:pPr>
            <a:r>
              <a:rPr lang="en-US" sz="2375">
                <a:solidFill>
                  <a:srgbClr val="FFFFFF"/>
                </a:solidFill>
                <a:latin typeface="Gruppo"/>
                <a:ea typeface="Gruppo"/>
                <a:cs typeface="Gruppo"/>
                <a:sym typeface="Gruppo"/>
              </a:rPr>
              <a:t>The DSM has simplified online trade by eliminating restrictions such as geo-blocking.</a:t>
            </a:r>
          </a:p>
          <a:p>
            <a:pPr algn="just">
              <a:lnSpc>
                <a:spcPts val="2565"/>
              </a:lnSpc>
            </a:pPr>
          </a:p>
          <a:p>
            <a:pPr algn="just" marL="512833" indent="-256416" lvl="1">
              <a:lnSpc>
                <a:spcPts val="2565"/>
              </a:lnSpc>
              <a:buFont typeface="Arial"/>
              <a:buChar char="•"/>
            </a:pPr>
            <a:r>
              <a:rPr lang="en-US" sz="2375">
                <a:solidFill>
                  <a:srgbClr val="FFFFFF"/>
                </a:solidFill>
                <a:latin typeface="Gruppo"/>
                <a:ea typeface="Gruppo"/>
                <a:cs typeface="Gruppo"/>
                <a:sym typeface="Gruppo"/>
              </a:rPr>
              <a:t>E-commerce in the EU has grown by over 13% annually since the DSM’s implementation.</a:t>
            </a:r>
          </a:p>
          <a:p>
            <a:pPr algn="just">
              <a:lnSpc>
                <a:spcPts val="2565"/>
              </a:lnSpc>
            </a:pPr>
          </a:p>
          <a:p>
            <a:pPr algn="just" marL="512833" indent="-256416" lvl="1">
              <a:lnSpc>
                <a:spcPts val="2565"/>
              </a:lnSpc>
              <a:buFont typeface="Arial"/>
              <a:buChar char="•"/>
            </a:pPr>
            <a:r>
              <a:rPr lang="en-US" sz="2375">
                <a:solidFill>
                  <a:srgbClr val="FFFFFF"/>
                </a:solidFill>
                <a:latin typeface="Gruppo"/>
                <a:ea typeface="Gruppo"/>
                <a:cs typeface="Gruppo"/>
                <a:sym typeface="Gruppo"/>
              </a:rPr>
              <a:t>Over 70% of EU citizens now shop online, with cross-border purchases steadily increasing.</a:t>
            </a:r>
          </a:p>
          <a:p>
            <a:pPr algn="just">
              <a:lnSpc>
                <a:spcPts val="2565"/>
              </a:lnSpc>
            </a:pPr>
          </a:p>
          <a:p>
            <a:pPr algn="just" marL="512833" indent="-256416" lvl="1">
              <a:lnSpc>
                <a:spcPts val="2565"/>
              </a:lnSpc>
              <a:buFont typeface="Arial"/>
              <a:buChar char="•"/>
            </a:pPr>
            <a:r>
              <a:rPr lang="en-US" sz="2375">
                <a:solidFill>
                  <a:srgbClr val="FFFFFF"/>
                </a:solidFill>
                <a:latin typeface="Gruppo"/>
                <a:ea typeface="Gruppo"/>
                <a:cs typeface="Gruppo"/>
                <a:sym typeface="Gruppo"/>
              </a:rPr>
              <a:t>Since 2017, EU citizens can use mobile data, calls, and texts across member states at no additional cost.</a:t>
            </a:r>
          </a:p>
          <a:p>
            <a:pPr algn="just">
              <a:lnSpc>
                <a:spcPts val="2565"/>
              </a:lnSpc>
            </a:pPr>
          </a:p>
          <a:p>
            <a:pPr algn="just" marL="512833" indent="-256416" lvl="1">
              <a:lnSpc>
                <a:spcPts val="2565"/>
              </a:lnSpc>
              <a:buFont typeface="Arial"/>
              <a:buChar char="•"/>
            </a:pPr>
            <a:r>
              <a:rPr lang="en-US" sz="2375">
                <a:solidFill>
                  <a:srgbClr val="FFFFFF"/>
                </a:solidFill>
                <a:latin typeface="Gruppo"/>
                <a:ea typeface="Gruppo"/>
                <a:cs typeface="Gruppo"/>
                <a:sym typeface="Gruppo"/>
              </a:rPr>
              <a:t>Saved consumers over €1 billion annually, fostering more travel and economic activity.</a:t>
            </a:r>
          </a:p>
          <a:p>
            <a:pPr algn="just">
              <a:lnSpc>
                <a:spcPts val="2565"/>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41C4D">
                <a:alpha val="100000"/>
              </a:srgbClr>
            </a:gs>
            <a:gs pos="100000">
              <a:srgbClr val="3B616F">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1776071" y="1028700"/>
            <a:ext cx="551414" cy="518330"/>
          </a:xfrm>
          <a:custGeom>
            <a:avLst/>
            <a:gdLst/>
            <a:ahLst/>
            <a:cxnLst/>
            <a:rect r="r" b="b" t="t" l="l"/>
            <a:pathLst>
              <a:path h="518330" w="551414">
                <a:moveTo>
                  <a:pt x="0" y="0"/>
                </a:moveTo>
                <a:lnTo>
                  <a:pt x="551414" y="0"/>
                </a:lnTo>
                <a:lnTo>
                  <a:pt x="551414" y="518330"/>
                </a:lnTo>
                <a:lnTo>
                  <a:pt x="0" y="51833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6419691" y="1084613"/>
            <a:ext cx="839609" cy="450336"/>
          </a:xfrm>
          <a:custGeom>
            <a:avLst/>
            <a:gdLst/>
            <a:ahLst/>
            <a:cxnLst/>
            <a:rect r="r" b="b" t="t" l="l"/>
            <a:pathLst>
              <a:path h="450336" w="839609">
                <a:moveTo>
                  <a:pt x="0" y="0"/>
                </a:moveTo>
                <a:lnTo>
                  <a:pt x="839609" y="0"/>
                </a:lnTo>
                <a:lnTo>
                  <a:pt x="839609" y="450335"/>
                </a:lnTo>
                <a:lnTo>
                  <a:pt x="0" y="4503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5580083" y="1084613"/>
            <a:ext cx="839609" cy="450336"/>
          </a:xfrm>
          <a:custGeom>
            <a:avLst/>
            <a:gdLst/>
            <a:ahLst/>
            <a:cxnLst/>
            <a:rect r="r" b="b" t="t" l="l"/>
            <a:pathLst>
              <a:path h="450336" w="839609">
                <a:moveTo>
                  <a:pt x="0" y="0"/>
                </a:moveTo>
                <a:lnTo>
                  <a:pt x="839608" y="0"/>
                </a:lnTo>
                <a:lnTo>
                  <a:pt x="839608" y="450335"/>
                </a:lnTo>
                <a:lnTo>
                  <a:pt x="0" y="4503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1652130" y="5277298"/>
            <a:ext cx="6416842" cy="4114800"/>
          </a:xfrm>
          <a:custGeom>
            <a:avLst/>
            <a:gdLst/>
            <a:ahLst/>
            <a:cxnLst/>
            <a:rect r="r" b="b" t="t" l="l"/>
            <a:pathLst>
              <a:path h="4114800" w="6416842">
                <a:moveTo>
                  <a:pt x="0" y="0"/>
                </a:moveTo>
                <a:lnTo>
                  <a:pt x="6416842" y="0"/>
                </a:lnTo>
                <a:lnTo>
                  <a:pt x="6416842" y="4114800"/>
                </a:lnTo>
                <a:lnTo>
                  <a:pt x="0" y="4114800"/>
                </a:lnTo>
                <a:lnTo>
                  <a:pt x="0" y="0"/>
                </a:lnTo>
                <a:close/>
              </a:path>
            </a:pathLst>
          </a:custGeom>
          <a:blipFill>
            <a:blip r:embed="rId6"/>
            <a:stretch>
              <a:fillRect l="0" t="0" r="0" b="0"/>
            </a:stretch>
          </a:blipFill>
        </p:spPr>
      </p:sp>
      <p:sp>
        <p:nvSpPr>
          <p:cNvPr name="TextBox 6" id="6"/>
          <p:cNvSpPr txBox="true"/>
          <p:nvPr/>
        </p:nvSpPr>
        <p:spPr>
          <a:xfrm rot="0">
            <a:off x="10394415" y="9544050"/>
            <a:ext cx="7514916" cy="298293"/>
          </a:xfrm>
          <a:prstGeom prst="rect">
            <a:avLst/>
          </a:prstGeom>
        </p:spPr>
        <p:txBody>
          <a:bodyPr anchor="t" rtlCol="false" tIns="0" lIns="0" bIns="0" rIns="0">
            <a:spAutoFit/>
          </a:bodyPr>
          <a:lstStyle/>
          <a:p>
            <a:pPr algn="ctr">
              <a:lnSpc>
                <a:spcPts val="2241"/>
              </a:lnSpc>
              <a:spcBef>
                <a:spcPct val="0"/>
              </a:spcBef>
            </a:pPr>
            <a:r>
              <a:rPr lang="en-US" sz="2075">
                <a:solidFill>
                  <a:srgbClr val="FFFFFF"/>
                </a:solidFill>
                <a:latin typeface="Gruppo"/>
                <a:ea typeface="Gruppo"/>
                <a:cs typeface="Gruppo"/>
                <a:sym typeface="Gruppo"/>
              </a:rPr>
              <a:t>Revenue of the e-commerce market in Europe from 2020 to 2029</a:t>
            </a:r>
          </a:p>
        </p:txBody>
      </p:sp>
      <p:sp>
        <p:nvSpPr>
          <p:cNvPr name="TextBox 7" id="7"/>
          <p:cNvSpPr txBox="true"/>
          <p:nvPr/>
        </p:nvSpPr>
        <p:spPr>
          <a:xfrm rot="0">
            <a:off x="703936" y="3866422"/>
            <a:ext cx="10511208" cy="6165008"/>
          </a:xfrm>
          <a:prstGeom prst="rect">
            <a:avLst/>
          </a:prstGeom>
        </p:spPr>
        <p:txBody>
          <a:bodyPr anchor="t" rtlCol="false" tIns="0" lIns="0" bIns="0" rIns="0">
            <a:spAutoFit/>
          </a:bodyPr>
          <a:lstStyle/>
          <a:p>
            <a:pPr algn="just" marL="577601" indent="-288801" lvl="1">
              <a:lnSpc>
                <a:spcPts val="2889"/>
              </a:lnSpc>
              <a:buFont typeface="Arial"/>
              <a:buChar char="•"/>
            </a:pPr>
            <a:r>
              <a:rPr lang="en-US" sz="2675">
                <a:solidFill>
                  <a:srgbClr val="FFFFFF"/>
                </a:solidFill>
                <a:latin typeface="Gruppo"/>
                <a:ea typeface="Gruppo"/>
                <a:cs typeface="Gruppo"/>
                <a:sym typeface="Gruppo"/>
              </a:rPr>
              <a:t>Content portability rules now allow subscribers to services like Netflix or Spotify to access their content while traveling across the EU.</a:t>
            </a:r>
          </a:p>
          <a:p>
            <a:pPr algn="just">
              <a:lnSpc>
                <a:spcPts val="2889"/>
              </a:lnSpc>
            </a:pPr>
          </a:p>
          <a:p>
            <a:pPr algn="just" marL="577601" indent="-288801" lvl="1">
              <a:lnSpc>
                <a:spcPts val="2889"/>
              </a:lnSpc>
              <a:buFont typeface="Arial"/>
              <a:buChar char="•"/>
            </a:pPr>
            <a:r>
              <a:rPr lang="en-US" sz="2675">
                <a:solidFill>
                  <a:srgbClr val="FFFFFF"/>
                </a:solidFill>
                <a:latin typeface="Gruppo"/>
                <a:ea typeface="Gruppo"/>
                <a:cs typeface="Gruppo"/>
                <a:sym typeface="Gruppo"/>
              </a:rPr>
              <a:t>Small and Medium Enterprises can now reach a customer base of over 450 million people without dealing with fragmented digital regulations.</a:t>
            </a:r>
          </a:p>
          <a:p>
            <a:pPr algn="just">
              <a:lnSpc>
                <a:spcPts val="2889"/>
              </a:lnSpc>
            </a:pPr>
          </a:p>
          <a:p>
            <a:pPr algn="just" marL="577601" indent="-288801" lvl="1">
              <a:lnSpc>
                <a:spcPts val="2889"/>
              </a:lnSpc>
              <a:buFont typeface="Arial"/>
              <a:buChar char="•"/>
            </a:pPr>
            <a:r>
              <a:rPr lang="en-US" sz="2675">
                <a:solidFill>
                  <a:srgbClr val="FFFFFF"/>
                </a:solidFill>
                <a:latin typeface="Gruppo"/>
                <a:ea typeface="Gruppo"/>
                <a:cs typeface="Gruppo"/>
                <a:sym typeface="Gruppo"/>
              </a:rPr>
              <a:t>Platforms and funding opportunities like Digital Europe and Horizon Europe have helped enterprises innovate and compete globally.</a:t>
            </a:r>
          </a:p>
          <a:p>
            <a:pPr algn="just">
              <a:lnSpc>
                <a:spcPts val="2889"/>
              </a:lnSpc>
            </a:pPr>
          </a:p>
          <a:p>
            <a:pPr algn="just" marL="577601" indent="-288801" lvl="1">
              <a:lnSpc>
                <a:spcPts val="2889"/>
              </a:lnSpc>
              <a:buFont typeface="Arial"/>
              <a:buChar char="•"/>
            </a:pPr>
            <a:r>
              <a:rPr lang="en-US" sz="2675">
                <a:solidFill>
                  <a:srgbClr val="FFFFFF"/>
                </a:solidFill>
                <a:latin typeface="Gruppo"/>
                <a:ea typeface="Gruppo"/>
                <a:cs typeface="Gruppo"/>
                <a:sym typeface="Gruppo"/>
              </a:rPr>
              <a:t>By fostering homegrown innovation and regulating tech giants, the DSM helps secure the EU's independence in the global digital economy.</a:t>
            </a:r>
          </a:p>
          <a:p>
            <a:pPr algn="just">
              <a:lnSpc>
                <a:spcPts val="2889"/>
              </a:lnSpc>
            </a:pPr>
          </a:p>
          <a:p>
            <a:pPr algn="just">
              <a:lnSpc>
                <a:spcPts val="2889"/>
              </a:lnSpc>
            </a:pPr>
          </a:p>
        </p:txBody>
      </p:sp>
      <p:sp>
        <p:nvSpPr>
          <p:cNvPr name="Freeform 8" id="8"/>
          <p:cNvSpPr/>
          <p:nvPr/>
        </p:nvSpPr>
        <p:spPr>
          <a:xfrm flipH="false" flipV="false" rot="0">
            <a:off x="13793269" y="3221188"/>
            <a:ext cx="2477159" cy="2468151"/>
          </a:xfrm>
          <a:custGeom>
            <a:avLst/>
            <a:gdLst/>
            <a:ahLst/>
            <a:cxnLst/>
            <a:rect r="r" b="b" t="t" l="l"/>
            <a:pathLst>
              <a:path h="2468151" w="2477159">
                <a:moveTo>
                  <a:pt x="0" y="0"/>
                </a:moveTo>
                <a:lnTo>
                  <a:pt x="2477159" y="0"/>
                </a:lnTo>
                <a:lnTo>
                  <a:pt x="2477159" y="2468151"/>
                </a:lnTo>
                <a:lnTo>
                  <a:pt x="0" y="246815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9" id="9"/>
          <p:cNvSpPr txBox="true"/>
          <p:nvPr/>
        </p:nvSpPr>
        <p:spPr>
          <a:xfrm rot="0">
            <a:off x="2655994" y="1165379"/>
            <a:ext cx="2324294" cy="298328"/>
          </a:xfrm>
          <a:prstGeom prst="rect">
            <a:avLst/>
          </a:prstGeom>
        </p:spPr>
        <p:txBody>
          <a:bodyPr anchor="t" rtlCol="false" tIns="0" lIns="0" bIns="0" rIns="0">
            <a:spAutoFit/>
          </a:bodyPr>
          <a:lstStyle/>
          <a:p>
            <a:pPr algn="l">
              <a:lnSpc>
                <a:spcPts val="2241"/>
              </a:lnSpc>
              <a:spcBef>
                <a:spcPct val="0"/>
              </a:spcBef>
            </a:pPr>
            <a:r>
              <a:rPr lang="en-US" sz="2075">
                <a:solidFill>
                  <a:srgbClr val="FFFFFF"/>
                </a:solidFill>
                <a:latin typeface="Gruppo"/>
                <a:ea typeface="Gruppo"/>
                <a:cs typeface="Gruppo"/>
                <a:sym typeface="Gruppo"/>
              </a:rPr>
              <a:t>studio shodwe</a:t>
            </a:r>
          </a:p>
        </p:txBody>
      </p:sp>
      <p:sp>
        <p:nvSpPr>
          <p:cNvPr name="TextBox 10" id="10"/>
          <p:cNvSpPr txBox="true"/>
          <p:nvPr/>
        </p:nvSpPr>
        <p:spPr>
          <a:xfrm rot="0">
            <a:off x="4003523" y="1779643"/>
            <a:ext cx="11028326" cy="1441545"/>
          </a:xfrm>
          <a:prstGeom prst="rect">
            <a:avLst/>
          </a:prstGeom>
        </p:spPr>
        <p:txBody>
          <a:bodyPr anchor="t" rtlCol="false" tIns="0" lIns="0" bIns="0" rIns="0">
            <a:spAutoFit/>
          </a:bodyPr>
          <a:lstStyle/>
          <a:p>
            <a:pPr algn="ctr">
              <a:lnSpc>
                <a:spcPts val="5746"/>
              </a:lnSpc>
            </a:pPr>
            <a:r>
              <a:rPr lang="en-US" sz="4560">
                <a:solidFill>
                  <a:srgbClr val="FFFFFF"/>
                </a:solidFill>
                <a:latin typeface="HK Modular"/>
                <a:ea typeface="HK Modular"/>
                <a:cs typeface="HK Modular"/>
                <a:sym typeface="HK Modular"/>
              </a:rPr>
              <a:t> ECONOMIC INTEGRATION: DSM’S SUCCESS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41C4D">
                <a:alpha val="100000"/>
              </a:srgbClr>
            </a:gs>
            <a:gs pos="100000">
              <a:srgbClr val="3B616F">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1776071" y="1028700"/>
            <a:ext cx="551414" cy="518330"/>
          </a:xfrm>
          <a:custGeom>
            <a:avLst/>
            <a:gdLst/>
            <a:ahLst/>
            <a:cxnLst/>
            <a:rect r="r" b="b" t="t" l="l"/>
            <a:pathLst>
              <a:path h="518330" w="551414">
                <a:moveTo>
                  <a:pt x="0" y="0"/>
                </a:moveTo>
                <a:lnTo>
                  <a:pt x="551414" y="0"/>
                </a:lnTo>
                <a:lnTo>
                  <a:pt x="551414" y="518330"/>
                </a:lnTo>
                <a:lnTo>
                  <a:pt x="0" y="51833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6419691" y="1084613"/>
            <a:ext cx="839609" cy="450336"/>
          </a:xfrm>
          <a:custGeom>
            <a:avLst/>
            <a:gdLst/>
            <a:ahLst/>
            <a:cxnLst/>
            <a:rect r="r" b="b" t="t" l="l"/>
            <a:pathLst>
              <a:path h="450336" w="839609">
                <a:moveTo>
                  <a:pt x="0" y="0"/>
                </a:moveTo>
                <a:lnTo>
                  <a:pt x="839609" y="0"/>
                </a:lnTo>
                <a:lnTo>
                  <a:pt x="839609" y="450335"/>
                </a:lnTo>
                <a:lnTo>
                  <a:pt x="0" y="4503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5580083" y="1084613"/>
            <a:ext cx="839609" cy="450336"/>
          </a:xfrm>
          <a:custGeom>
            <a:avLst/>
            <a:gdLst/>
            <a:ahLst/>
            <a:cxnLst/>
            <a:rect r="r" b="b" t="t" l="l"/>
            <a:pathLst>
              <a:path h="450336" w="839609">
                <a:moveTo>
                  <a:pt x="0" y="0"/>
                </a:moveTo>
                <a:lnTo>
                  <a:pt x="839608" y="0"/>
                </a:lnTo>
                <a:lnTo>
                  <a:pt x="839608" y="450335"/>
                </a:lnTo>
                <a:lnTo>
                  <a:pt x="0" y="4503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2804396" y="9014517"/>
            <a:ext cx="4454904" cy="406385"/>
          </a:xfrm>
          <a:custGeom>
            <a:avLst/>
            <a:gdLst/>
            <a:ahLst/>
            <a:cxnLst/>
            <a:rect r="r" b="b" t="t" l="l"/>
            <a:pathLst>
              <a:path h="406385" w="4454904">
                <a:moveTo>
                  <a:pt x="0" y="0"/>
                </a:moveTo>
                <a:lnTo>
                  <a:pt x="4454904" y="0"/>
                </a:lnTo>
                <a:lnTo>
                  <a:pt x="4454904" y="406385"/>
                </a:lnTo>
                <a:lnTo>
                  <a:pt x="0" y="40638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508203" y="3819110"/>
            <a:ext cx="8561299" cy="5712721"/>
          </a:xfrm>
          <a:custGeom>
            <a:avLst/>
            <a:gdLst/>
            <a:ahLst/>
            <a:cxnLst/>
            <a:rect r="r" b="b" t="t" l="l"/>
            <a:pathLst>
              <a:path h="5712721" w="8561299">
                <a:moveTo>
                  <a:pt x="0" y="0"/>
                </a:moveTo>
                <a:lnTo>
                  <a:pt x="8561299" y="0"/>
                </a:lnTo>
                <a:lnTo>
                  <a:pt x="8561299" y="5712721"/>
                </a:lnTo>
                <a:lnTo>
                  <a:pt x="0" y="571272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1675052" y="4184431"/>
            <a:ext cx="6227600" cy="4982080"/>
          </a:xfrm>
          <a:custGeom>
            <a:avLst/>
            <a:gdLst/>
            <a:ahLst/>
            <a:cxnLst/>
            <a:rect r="r" b="b" t="t" l="l"/>
            <a:pathLst>
              <a:path h="4982080" w="6227600">
                <a:moveTo>
                  <a:pt x="0" y="0"/>
                </a:moveTo>
                <a:lnTo>
                  <a:pt x="6227600" y="0"/>
                </a:lnTo>
                <a:lnTo>
                  <a:pt x="6227600" y="4982079"/>
                </a:lnTo>
                <a:lnTo>
                  <a:pt x="0" y="4982079"/>
                </a:lnTo>
                <a:lnTo>
                  <a:pt x="0" y="0"/>
                </a:lnTo>
                <a:close/>
              </a:path>
            </a:pathLst>
          </a:custGeom>
          <a:blipFill>
            <a:blip r:embed="rId10"/>
            <a:stretch>
              <a:fillRect l="0" t="-15096" r="-2077" b="-12499"/>
            </a:stretch>
          </a:blipFill>
        </p:spPr>
      </p:sp>
      <p:sp>
        <p:nvSpPr>
          <p:cNvPr name="TextBox 8" id="8"/>
          <p:cNvSpPr txBox="true"/>
          <p:nvPr/>
        </p:nvSpPr>
        <p:spPr>
          <a:xfrm rot="0">
            <a:off x="2655994" y="1165379"/>
            <a:ext cx="2324294" cy="298328"/>
          </a:xfrm>
          <a:prstGeom prst="rect">
            <a:avLst/>
          </a:prstGeom>
        </p:spPr>
        <p:txBody>
          <a:bodyPr anchor="t" rtlCol="false" tIns="0" lIns="0" bIns="0" rIns="0">
            <a:spAutoFit/>
          </a:bodyPr>
          <a:lstStyle/>
          <a:p>
            <a:pPr algn="l">
              <a:lnSpc>
                <a:spcPts val="2241"/>
              </a:lnSpc>
              <a:spcBef>
                <a:spcPct val="0"/>
              </a:spcBef>
            </a:pPr>
            <a:r>
              <a:rPr lang="en-US" sz="2075">
                <a:solidFill>
                  <a:srgbClr val="FFFFFF"/>
                </a:solidFill>
                <a:latin typeface="Gruppo"/>
                <a:ea typeface="Gruppo"/>
                <a:cs typeface="Gruppo"/>
                <a:sym typeface="Gruppo"/>
              </a:rPr>
              <a:t>studio shodwe</a:t>
            </a:r>
          </a:p>
        </p:txBody>
      </p:sp>
      <p:sp>
        <p:nvSpPr>
          <p:cNvPr name="TextBox 9" id="9"/>
          <p:cNvSpPr txBox="true"/>
          <p:nvPr/>
        </p:nvSpPr>
        <p:spPr>
          <a:xfrm rot="0">
            <a:off x="13458263" y="9073308"/>
            <a:ext cx="3147170" cy="298328"/>
          </a:xfrm>
          <a:prstGeom prst="rect">
            <a:avLst/>
          </a:prstGeom>
        </p:spPr>
        <p:txBody>
          <a:bodyPr anchor="t" rtlCol="false" tIns="0" lIns="0" bIns="0" rIns="0">
            <a:spAutoFit/>
          </a:bodyPr>
          <a:lstStyle/>
          <a:p>
            <a:pPr algn="ctr">
              <a:lnSpc>
                <a:spcPts val="2241"/>
              </a:lnSpc>
              <a:spcBef>
                <a:spcPct val="0"/>
              </a:spcBef>
            </a:pPr>
            <a:r>
              <a:rPr lang="en-US" sz="2075">
                <a:solidFill>
                  <a:srgbClr val="00FFFF"/>
                </a:solidFill>
                <a:latin typeface="Gruppo"/>
                <a:ea typeface="Gruppo"/>
                <a:cs typeface="Gruppo"/>
                <a:sym typeface="Gruppo"/>
              </a:rPr>
              <a:t>www.reallygreatsite.com</a:t>
            </a:r>
          </a:p>
        </p:txBody>
      </p:sp>
      <p:sp>
        <p:nvSpPr>
          <p:cNvPr name="TextBox 10" id="10"/>
          <p:cNvSpPr txBox="true"/>
          <p:nvPr/>
        </p:nvSpPr>
        <p:spPr>
          <a:xfrm rot="0">
            <a:off x="1675052" y="1983165"/>
            <a:ext cx="7834810" cy="1725016"/>
          </a:xfrm>
          <a:prstGeom prst="rect">
            <a:avLst/>
          </a:prstGeom>
        </p:spPr>
        <p:txBody>
          <a:bodyPr anchor="t" rtlCol="false" tIns="0" lIns="0" bIns="0" rIns="0">
            <a:spAutoFit/>
          </a:bodyPr>
          <a:lstStyle/>
          <a:p>
            <a:pPr algn="l">
              <a:lnSpc>
                <a:spcPts val="6880"/>
              </a:lnSpc>
            </a:pPr>
            <a:r>
              <a:rPr lang="en-US" sz="5460">
                <a:solidFill>
                  <a:srgbClr val="FFFFFF"/>
                </a:solidFill>
                <a:latin typeface="HK Modular"/>
                <a:ea typeface="HK Modular"/>
                <a:cs typeface="HK Modular"/>
                <a:sym typeface="HK Modular"/>
              </a:rPr>
              <a:t>EMPOWERING EU CONSUMERS</a:t>
            </a:r>
          </a:p>
        </p:txBody>
      </p:sp>
      <p:sp>
        <p:nvSpPr>
          <p:cNvPr name="TextBox 11" id="11"/>
          <p:cNvSpPr txBox="true"/>
          <p:nvPr/>
        </p:nvSpPr>
        <p:spPr>
          <a:xfrm rot="0">
            <a:off x="9509862" y="3139878"/>
            <a:ext cx="8334107" cy="2488030"/>
          </a:xfrm>
          <a:prstGeom prst="rect">
            <a:avLst/>
          </a:prstGeom>
        </p:spPr>
        <p:txBody>
          <a:bodyPr anchor="t" rtlCol="false" tIns="0" lIns="0" bIns="0" rIns="0">
            <a:spAutoFit/>
          </a:bodyPr>
          <a:lstStyle/>
          <a:p>
            <a:pPr algn="l">
              <a:lnSpc>
                <a:spcPts val="2832"/>
              </a:lnSpc>
              <a:spcBef>
                <a:spcPct val="0"/>
              </a:spcBef>
            </a:pPr>
            <a:r>
              <a:rPr lang="en-US" sz="2622">
                <a:solidFill>
                  <a:srgbClr val="FFFFFF"/>
                </a:solidFill>
                <a:latin typeface="Gruppo"/>
                <a:ea typeface="Gruppo"/>
                <a:cs typeface="Gruppo"/>
                <a:sym typeface="Gruppo"/>
              </a:rPr>
              <a:t>The EU Digital Single Market (DSM) has significantly enhanced consumer empowerment through initiatives  such as:</a:t>
            </a:r>
          </a:p>
          <a:p>
            <a:pPr algn="l">
              <a:lnSpc>
                <a:spcPts val="2832"/>
              </a:lnSpc>
              <a:spcBef>
                <a:spcPct val="0"/>
              </a:spcBef>
            </a:pPr>
          </a:p>
          <a:p>
            <a:pPr algn="l" marL="566164" indent="-283082" lvl="1">
              <a:lnSpc>
                <a:spcPts val="2832"/>
              </a:lnSpc>
              <a:buFont typeface="Arial"/>
              <a:buChar char="•"/>
            </a:pPr>
            <a:r>
              <a:rPr lang="en-US" sz="2622">
                <a:solidFill>
                  <a:srgbClr val="FFFFFF"/>
                </a:solidFill>
                <a:latin typeface="Gruppo"/>
                <a:ea typeface="Gruppo"/>
                <a:cs typeface="Gruppo"/>
                <a:sym typeface="Gruppo"/>
              </a:rPr>
              <a:t> the elimination of roaming charges</a:t>
            </a:r>
          </a:p>
          <a:p>
            <a:pPr algn="l" marL="566164" indent="-283082" lvl="1">
              <a:lnSpc>
                <a:spcPts val="2832"/>
              </a:lnSpc>
              <a:buFont typeface="Arial"/>
              <a:buChar char="•"/>
            </a:pPr>
            <a:r>
              <a:rPr lang="en-US" sz="2622">
                <a:solidFill>
                  <a:srgbClr val="FFFFFF"/>
                </a:solidFill>
                <a:latin typeface="Gruppo"/>
                <a:ea typeface="Gruppo"/>
                <a:cs typeface="Gruppo"/>
                <a:sym typeface="Gruppo"/>
              </a:rPr>
              <a:t> the enforcement of General Data Protection Regulation (GDPR)</a:t>
            </a:r>
          </a:p>
        </p:txBody>
      </p:sp>
      <p:sp>
        <p:nvSpPr>
          <p:cNvPr name="TextBox 12" id="12"/>
          <p:cNvSpPr txBox="true"/>
          <p:nvPr/>
        </p:nvSpPr>
        <p:spPr>
          <a:xfrm rot="0">
            <a:off x="9509862" y="6062646"/>
            <a:ext cx="8334107" cy="2183777"/>
          </a:xfrm>
          <a:prstGeom prst="rect">
            <a:avLst/>
          </a:prstGeom>
        </p:spPr>
        <p:txBody>
          <a:bodyPr anchor="t" rtlCol="false" tIns="0" lIns="0" bIns="0" rIns="0">
            <a:spAutoFit/>
          </a:bodyPr>
          <a:lstStyle/>
          <a:p>
            <a:pPr algn="l">
              <a:lnSpc>
                <a:spcPts val="2889"/>
              </a:lnSpc>
              <a:spcBef>
                <a:spcPct val="0"/>
              </a:spcBef>
            </a:pPr>
            <a:r>
              <a:rPr lang="en-US" sz="2675">
                <a:solidFill>
                  <a:srgbClr val="FFFFFF"/>
                </a:solidFill>
                <a:latin typeface="Gruppo"/>
                <a:ea typeface="Gruppo"/>
                <a:cs typeface="Gruppo"/>
                <a:sym typeface="Gruppo"/>
              </a:rPr>
              <a:t>The DSM's focus on consumer-friendly policies demonstrates the EU's commitment to making the digital economy accessible and reliable. It has encouraged mobility, boosted digital participation, and ensured that citizens feel secure in the digital age.</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41C4D">
                <a:alpha val="100000"/>
              </a:srgbClr>
            </a:gs>
            <a:gs pos="100000">
              <a:srgbClr val="3B616F">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1776071" y="1028700"/>
            <a:ext cx="551414" cy="518330"/>
          </a:xfrm>
          <a:custGeom>
            <a:avLst/>
            <a:gdLst/>
            <a:ahLst/>
            <a:cxnLst/>
            <a:rect r="r" b="b" t="t" l="l"/>
            <a:pathLst>
              <a:path h="518330" w="551414">
                <a:moveTo>
                  <a:pt x="0" y="0"/>
                </a:moveTo>
                <a:lnTo>
                  <a:pt x="551414" y="0"/>
                </a:lnTo>
                <a:lnTo>
                  <a:pt x="551414" y="518330"/>
                </a:lnTo>
                <a:lnTo>
                  <a:pt x="0" y="51833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6419691" y="1084613"/>
            <a:ext cx="839609" cy="450336"/>
          </a:xfrm>
          <a:custGeom>
            <a:avLst/>
            <a:gdLst/>
            <a:ahLst/>
            <a:cxnLst/>
            <a:rect r="r" b="b" t="t" l="l"/>
            <a:pathLst>
              <a:path h="450336" w="839609">
                <a:moveTo>
                  <a:pt x="0" y="0"/>
                </a:moveTo>
                <a:lnTo>
                  <a:pt x="839609" y="0"/>
                </a:lnTo>
                <a:lnTo>
                  <a:pt x="839609" y="450335"/>
                </a:lnTo>
                <a:lnTo>
                  <a:pt x="0" y="4503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5580083" y="1084613"/>
            <a:ext cx="839609" cy="450336"/>
          </a:xfrm>
          <a:custGeom>
            <a:avLst/>
            <a:gdLst/>
            <a:ahLst/>
            <a:cxnLst/>
            <a:rect r="r" b="b" t="t" l="l"/>
            <a:pathLst>
              <a:path h="450336" w="839609">
                <a:moveTo>
                  <a:pt x="0" y="0"/>
                </a:moveTo>
                <a:lnTo>
                  <a:pt x="839608" y="0"/>
                </a:lnTo>
                <a:lnTo>
                  <a:pt x="839608" y="450335"/>
                </a:lnTo>
                <a:lnTo>
                  <a:pt x="0" y="4503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776071" y="9014517"/>
            <a:ext cx="2728988" cy="487567"/>
          </a:xfrm>
          <a:custGeom>
            <a:avLst/>
            <a:gdLst/>
            <a:ahLst/>
            <a:cxnLst/>
            <a:rect r="r" b="b" t="t" l="l"/>
            <a:pathLst>
              <a:path h="487567" w="2728988">
                <a:moveTo>
                  <a:pt x="0" y="0"/>
                </a:moveTo>
                <a:lnTo>
                  <a:pt x="2728988" y="0"/>
                </a:lnTo>
                <a:lnTo>
                  <a:pt x="2728988" y="487566"/>
                </a:lnTo>
                <a:lnTo>
                  <a:pt x="0" y="48756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2804396" y="9014517"/>
            <a:ext cx="4454904" cy="406385"/>
          </a:xfrm>
          <a:custGeom>
            <a:avLst/>
            <a:gdLst/>
            <a:ahLst/>
            <a:cxnLst/>
            <a:rect r="r" b="b" t="t" l="l"/>
            <a:pathLst>
              <a:path h="406385" w="4454904">
                <a:moveTo>
                  <a:pt x="0" y="0"/>
                </a:moveTo>
                <a:lnTo>
                  <a:pt x="4454904" y="0"/>
                </a:lnTo>
                <a:lnTo>
                  <a:pt x="4454904" y="406385"/>
                </a:lnTo>
                <a:lnTo>
                  <a:pt x="0" y="40638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593271" y="3009692"/>
            <a:ext cx="7388582" cy="4542161"/>
          </a:xfrm>
          <a:custGeom>
            <a:avLst/>
            <a:gdLst/>
            <a:ahLst/>
            <a:cxnLst/>
            <a:rect r="r" b="b" t="t" l="l"/>
            <a:pathLst>
              <a:path h="4542161" w="7388582">
                <a:moveTo>
                  <a:pt x="0" y="0"/>
                </a:moveTo>
                <a:lnTo>
                  <a:pt x="7388582" y="0"/>
                </a:lnTo>
                <a:lnTo>
                  <a:pt x="7388582" y="4542162"/>
                </a:lnTo>
                <a:lnTo>
                  <a:pt x="0" y="4542162"/>
                </a:lnTo>
                <a:lnTo>
                  <a:pt x="0" y="0"/>
                </a:lnTo>
                <a:close/>
              </a:path>
            </a:pathLst>
          </a:custGeom>
          <a:blipFill>
            <a:blip r:embed="rId10"/>
            <a:stretch>
              <a:fillRect l="0" t="0" r="0" b="0"/>
            </a:stretch>
          </a:blipFill>
        </p:spPr>
      </p:sp>
      <p:sp>
        <p:nvSpPr>
          <p:cNvPr name="Freeform 8" id="8"/>
          <p:cNvSpPr/>
          <p:nvPr/>
        </p:nvSpPr>
        <p:spPr>
          <a:xfrm flipH="false" flipV="false" rot="0">
            <a:off x="1776071" y="3472823"/>
            <a:ext cx="1305275" cy="973023"/>
          </a:xfrm>
          <a:custGeom>
            <a:avLst/>
            <a:gdLst/>
            <a:ahLst/>
            <a:cxnLst/>
            <a:rect r="r" b="b" t="t" l="l"/>
            <a:pathLst>
              <a:path h="973023" w="1305275">
                <a:moveTo>
                  <a:pt x="0" y="0"/>
                </a:moveTo>
                <a:lnTo>
                  <a:pt x="1305275" y="0"/>
                </a:lnTo>
                <a:lnTo>
                  <a:pt x="1305275" y="973024"/>
                </a:lnTo>
                <a:lnTo>
                  <a:pt x="0" y="97302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9" id="9"/>
          <p:cNvSpPr/>
          <p:nvPr/>
        </p:nvSpPr>
        <p:spPr>
          <a:xfrm flipH="false" flipV="false" rot="0">
            <a:off x="5635716" y="2790557"/>
            <a:ext cx="1338948" cy="1364533"/>
          </a:xfrm>
          <a:custGeom>
            <a:avLst/>
            <a:gdLst/>
            <a:ahLst/>
            <a:cxnLst/>
            <a:rect r="r" b="b" t="t" l="l"/>
            <a:pathLst>
              <a:path h="1364533" w="1338948">
                <a:moveTo>
                  <a:pt x="0" y="0"/>
                </a:moveTo>
                <a:lnTo>
                  <a:pt x="1338948" y="0"/>
                </a:lnTo>
                <a:lnTo>
                  <a:pt x="1338948" y="1364533"/>
                </a:lnTo>
                <a:lnTo>
                  <a:pt x="0" y="1364533"/>
                </a:lnTo>
                <a:lnTo>
                  <a:pt x="0" y="0"/>
                </a:lnTo>
                <a:close/>
              </a:path>
            </a:pathLst>
          </a:custGeom>
          <a:blipFill>
            <a:blip r:embed="rId13"/>
            <a:stretch>
              <a:fillRect l="0" t="0" r="0" b="0"/>
            </a:stretch>
          </a:blipFill>
        </p:spPr>
      </p:sp>
      <p:sp>
        <p:nvSpPr>
          <p:cNvPr name="TextBox 10" id="10"/>
          <p:cNvSpPr txBox="true"/>
          <p:nvPr/>
        </p:nvSpPr>
        <p:spPr>
          <a:xfrm rot="0">
            <a:off x="2655994" y="1165379"/>
            <a:ext cx="2324294" cy="298328"/>
          </a:xfrm>
          <a:prstGeom prst="rect">
            <a:avLst/>
          </a:prstGeom>
        </p:spPr>
        <p:txBody>
          <a:bodyPr anchor="t" rtlCol="false" tIns="0" lIns="0" bIns="0" rIns="0">
            <a:spAutoFit/>
          </a:bodyPr>
          <a:lstStyle/>
          <a:p>
            <a:pPr algn="l">
              <a:lnSpc>
                <a:spcPts val="2241"/>
              </a:lnSpc>
              <a:spcBef>
                <a:spcPct val="0"/>
              </a:spcBef>
            </a:pPr>
            <a:r>
              <a:rPr lang="en-US" sz="2075">
                <a:solidFill>
                  <a:srgbClr val="FFFFFF"/>
                </a:solidFill>
                <a:latin typeface="Gruppo"/>
                <a:ea typeface="Gruppo"/>
                <a:cs typeface="Gruppo"/>
                <a:sym typeface="Gruppo"/>
              </a:rPr>
              <a:t>studio shodwe</a:t>
            </a:r>
          </a:p>
        </p:txBody>
      </p:sp>
      <p:sp>
        <p:nvSpPr>
          <p:cNvPr name="TextBox 11" id="11"/>
          <p:cNvSpPr txBox="true"/>
          <p:nvPr/>
        </p:nvSpPr>
        <p:spPr>
          <a:xfrm rot="0">
            <a:off x="13458263" y="9073308"/>
            <a:ext cx="3147170" cy="298328"/>
          </a:xfrm>
          <a:prstGeom prst="rect">
            <a:avLst/>
          </a:prstGeom>
        </p:spPr>
        <p:txBody>
          <a:bodyPr anchor="t" rtlCol="false" tIns="0" lIns="0" bIns="0" rIns="0">
            <a:spAutoFit/>
          </a:bodyPr>
          <a:lstStyle/>
          <a:p>
            <a:pPr algn="ctr">
              <a:lnSpc>
                <a:spcPts val="2241"/>
              </a:lnSpc>
              <a:spcBef>
                <a:spcPct val="0"/>
              </a:spcBef>
            </a:pPr>
            <a:r>
              <a:rPr lang="en-US" sz="2075">
                <a:solidFill>
                  <a:srgbClr val="00FFFF"/>
                </a:solidFill>
                <a:latin typeface="Gruppo"/>
                <a:ea typeface="Gruppo"/>
                <a:cs typeface="Gruppo"/>
                <a:sym typeface="Gruppo"/>
              </a:rPr>
              <a:t>www.reallygreatsite.com</a:t>
            </a:r>
          </a:p>
        </p:txBody>
      </p:sp>
      <p:sp>
        <p:nvSpPr>
          <p:cNvPr name="TextBox 12" id="12"/>
          <p:cNvSpPr txBox="true"/>
          <p:nvPr/>
        </p:nvSpPr>
        <p:spPr>
          <a:xfrm rot="0">
            <a:off x="8387601" y="2364658"/>
            <a:ext cx="7006740" cy="2081189"/>
          </a:xfrm>
          <a:prstGeom prst="rect">
            <a:avLst/>
          </a:prstGeom>
        </p:spPr>
        <p:txBody>
          <a:bodyPr anchor="t" rtlCol="false" tIns="0" lIns="0" bIns="0" rIns="0">
            <a:spAutoFit/>
          </a:bodyPr>
          <a:lstStyle/>
          <a:p>
            <a:pPr algn="l">
              <a:lnSpc>
                <a:spcPts val="5494"/>
              </a:lnSpc>
            </a:pPr>
            <a:r>
              <a:rPr lang="en-US" sz="4360">
                <a:solidFill>
                  <a:srgbClr val="FFFFFF"/>
                </a:solidFill>
                <a:latin typeface="HK Modular"/>
                <a:ea typeface="HK Modular"/>
                <a:cs typeface="HK Modular"/>
                <a:sym typeface="HK Modular"/>
              </a:rPr>
              <a:t>THE DIGITAL DIVIDE IN THE EU</a:t>
            </a:r>
          </a:p>
        </p:txBody>
      </p:sp>
      <p:sp>
        <p:nvSpPr>
          <p:cNvPr name="TextBox 13" id="13"/>
          <p:cNvSpPr txBox="true"/>
          <p:nvPr/>
        </p:nvSpPr>
        <p:spPr>
          <a:xfrm rot="0">
            <a:off x="8387601" y="5172075"/>
            <a:ext cx="8032090" cy="1870833"/>
          </a:xfrm>
          <a:prstGeom prst="rect">
            <a:avLst/>
          </a:prstGeom>
        </p:spPr>
        <p:txBody>
          <a:bodyPr anchor="t" rtlCol="false" tIns="0" lIns="0" bIns="0" rIns="0">
            <a:spAutoFit/>
          </a:bodyPr>
          <a:lstStyle/>
          <a:p>
            <a:pPr algn="l">
              <a:lnSpc>
                <a:spcPts val="2999"/>
              </a:lnSpc>
              <a:spcBef>
                <a:spcPct val="0"/>
              </a:spcBef>
            </a:pPr>
            <a:r>
              <a:rPr lang="en-US" sz="2777">
                <a:solidFill>
                  <a:srgbClr val="FFFFFF"/>
                </a:solidFill>
                <a:latin typeface="Raleway Light"/>
                <a:ea typeface="Raleway Light"/>
                <a:cs typeface="Raleway Light"/>
                <a:sym typeface="Raleway Light"/>
              </a:rPr>
              <a:t>The digital divide refers to the disparities in access to and use of digital technologies across different regions and populations in the EU. Despite progress under the Digital Single Market (DSM), significant gaps persist.</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41C4D">
                <a:alpha val="100000"/>
              </a:srgbClr>
            </a:gs>
            <a:gs pos="100000">
              <a:srgbClr val="3B616F">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1776071" y="9014517"/>
            <a:ext cx="2728988" cy="487567"/>
          </a:xfrm>
          <a:custGeom>
            <a:avLst/>
            <a:gdLst/>
            <a:ahLst/>
            <a:cxnLst/>
            <a:rect r="r" b="b" t="t" l="l"/>
            <a:pathLst>
              <a:path h="487567" w="2728988">
                <a:moveTo>
                  <a:pt x="0" y="0"/>
                </a:moveTo>
                <a:lnTo>
                  <a:pt x="2728988" y="0"/>
                </a:lnTo>
                <a:lnTo>
                  <a:pt x="2728988" y="487566"/>
                </a:lnTo>
                <a:lnTo>
                  <a:pt x="0" y="48756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2804396" y="9014517"/>
            <a:ext cx="4454904" cy="406385"/>
          </a:xfrm>
          <a:custGeom>
            <a:avLst/>
            <a:gdLst/>
            <a:ahLst/>
            <a:cxnLst/>
            <a:rect r="r" b="b" t="t" l="l"/>
            <a:pathLst>
              <a:path h="406385" w="4454904">
                <a:moveTo>
                  <a:pt x="0" y="0"/>
                </a:moveTo>
                <a:lnTo>
                  <a:pt x="4454904" y="0"/>
                </a:lnTo>
                <a:lnTo>
                  <a:pt x="4454904" y="406385"/>
                </a:lnTo>
                <a:lnTo>
                  <a:pt x="0" y="40638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945027" y="3073843"/>
            <a:ext cx="7388582" cy="4542161"/>
          </a:xfrm>
          <a:custGeom>
            <a:avLst/>
            <a:gdLst/>
            <a:ahLst/>
            <a:cxnLst/>
            <a:rect r="r" b="b" t="t" l="l"/>
            <a:pathLst>
              <a:path h="4542161" w="7388582">
                <a:moveTo>
                  <a:pt x="0" y="0"/>
                </a:moveTo>
                <a:lnTo>
                  <a:pt x="7388582" y="0"/>
                </a:lnTo>
                <a:lnTo>
                  <a:pt x="7388582" y="4542162"/>
                </a:lnTo>
                <a:lnTo>
                  <a:pt x="0" y="4542162"/>
                </a:lnTo>
                <a:lnTo>
                  <a:pt x="0" y="0"/>
                </a:lnTo>
                <a:close/>
              </a:path>
            </a:pathLst>
          </a:custGeom>
          <a:blipFill>
            <a:blip r:embed="rId6"/>
            <a:stretch>
              <a:fillRect l="0" t="0" r="0" b="0"/>
            </a:stretch>
          </a:blipFill>
        </p:spPr>
      </p:sp>
      <p:sp>
        <p:nvSpPr>
          <p:cNvPr name="Freeform 5" id="5"/>
          <p:cNvSpPr/>
          <p:nvPr/>
        </p:nvSpPr>
        <p:spPr>
          <a:xfrm flipH="false" flipV="false" rot="0">
            <a:off x="2127827" y="3268205"/>
            <a:ext cx="1305275" cy="973023"/>
          </a:xfrm>
          <a:custGeom>
            <a:avLst/>
            <a:gdLst/>
            <a:ahLst/>
            <a:cxnLst/>
            <a:rect r="r" b="b" t="t" l="l"/>
            <a:pathLst>
              <a:path h="973023" w="1305275">
                <a:moveTo>
                  <a:pt x="0" y="0"/>
                </a:moveTo>
                <a:lnTo>
                  <a:pt x="1305276" y="0"/>
                </a:lnTo>
                <a:lnTo>
                  <a:pt x="1305276" y="973023"/>
                </a:lnTo>
                <a:lnTo>
                  <a:pt x="0" y="97302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5987473" y="2854708"/>
            <a:ext cx="1338948" cy="1364533"/>
          </a:xfrm>
          <a:custGeom>
            <a:avLst/>
            <a:gdLst/>
            <a:ahLst/>
            <a:cxnLst/>
            <a:rect r="r" b="b" t="t" l="l"/>
            <a:pathLst>
              <a:path h="1364533" w="1338948">
                <a:moveTo>
                  <a:pt x="0" y="0"/>
                </a:moveTo>
                <a:lnTo>
                  <a:pt x="1338948" y="0"/>
                </a:lnTo>
                <a:lnTo>
                  <a:pt x="1338948" y="1364533"/>
                </a:lnTo>
                <a:lnTo>
                  <a:pt x="0" y="1364533"/>
                </a:lnTo>
                <a:lnTo>
                  <a:pt x="0" y="0"/>
                </a:lnTo>
                <a:close/>
              </a:path>
            </a:pathLst>
          </a:custGeom>
          <a:blipFill>
            <a:blip r:embed="rId9"/>
            <a:stretch>
              <a:fillRect l="0" t="0" r="0" b="0"/>
            </a:stretch>
          </a:blipFill>
        </p:spPr>
      </p:sp>
      <p:sp>
        <p:nvSpPr>
          <p:cNvPr name="TextBox 7" id="7"/>
          <p:cNvSpPr txBox="true"/>
          <p:nvPr/>
        </p:nvSpPr>
        <p:spPr>
          <a:xfrm rot="0">
            <a:off x="13458263" y="9073308"/>
            <a:ext cx="3147170" cy="298328"/>
          </a:xfrm>
          <a:prstGeom prst="rect">
            <a:avLst/>
          </a:prstGeom>
        </p:spPr>
        <p:txBody>
          <a:bodyPr anchor="t" rtlCol="false" tIns="0" lIns="0" bIns="0" rIns="0">
            <a:spAutoFit/>
          </a:bodyPr>
          <a:lstStyle/>
          <a:p>
            <a:pPr algn="ctr">
              <a:lnSpc>
                <a:spcPts val="2241"/>
              </a:lnSpc>
              <a:spcBef>
                <a:spcPct val="0"/>
              </a:spcBef>
            </a:pPr>
            <a:r>
              <a:rPr lang="en-US" sz="2075">
                <a:solidFill>
                  <a:srgbClr val="00FFFF"/>
                </a:solidFill>
                <a:latin typeface="Gruppo"/>
                <a:ea typeface="Gruppo"/>
                <a:cs typeface="Gruppo"/>
                <a:sym typeface="Gruppo"/>
              </a:rPr>
              <a:t>www.reallygreatsite.com</a:t>
            </a:r>
          </a:p>
        </p:txBody>
      </p:sp>
      <p:sp>
        <p:nvSpPr>
          <p:cNvPr name="TextBox 8" id="8"/>
          <p:cNvSpPr txBox="true"/>
          <p:nvPr/>
        </p:nvSpPr>
        <p:spPr>
          <a:xfrm rot="0">
            <a:off x="2127827" y="1371551"/>
            <a:ext cx="13338177" cy="717685"/>
          </a:xfrm>
          <a:prstGeom prst="rect">
            <a:avLst/>
          </a:prstGeom>
        </p:spPr>
        <p:txBody>
          <a:bodyPr anchor="t" rtlCol="false" tIns="0" lIns="0" bIns="0" rIns="0">
            <a:spAutoFit/>
          </a:bodyPr>
          <a:lstStyle/>
          <a:p>
            <a:pPr algn="l">
              <a:lnSpc>
                <a:spcPts val="5746"/>
              </a:lnSpc>
            </a:pPr>
            <a:r>
              <a:rPr lang="en-US" sz="4560">
                <a:solidFill>
                  <a:srgbClr val="FFFFFF"/>
                </a:solidFill>
                <a:latin typeface="HK Modular"/>
                <a:ea typeface="HK Modular"/>
                <a:cs typeface="HK Modular"/>
                <a:sym typeface="HK Modular"/>
              </a:rPr>
              <a:t>THE DIGITAL DIVIDE IN THE EU</a:t>
            </a:r>
          </a:p>
        </p:txBody>
      </p:sp>
      <p:sp>
        <p:nvSpPr>
          <p:cNvPr name="TextBox 9" id="9"/>
          <p:cNvSpPr txBox="true"/>
          <p:nvPr/>
        </p:nvSpPr>
        <p:spPr>
          <a:xfrm rot="0">
            <a:off x="8680864" y="3277730"/>
            <a:ext cx="8578436" cy="4993525"/>
          </a:xfrm>
          <a:prstGeom prst="rect">
            <a:avLst/>
          </a:prstGeom>
        </p:spPr>
        <p:txBody>
          <a:bodyPr anchor="t" rtlCol="false" tIns="0" lIns="0" bIns="0" rIns="0">
            <a:spAutoFit/>
          </a:bodyPr>
          <a:lstStyle/>
          <a:p>
            <a:pPr algn="l">
              <a:lnSpc>
                <a:spcPts val="2241"/>
              </a:lnSpc>
            </a:pPr>
            <a:r>
              <a:rPr lang="en-US" sz="2075">
                <a:solidFill>
                  <a:srgbClr val="FFFFFF"/>
                </a:solidFill>
                <a:latin typeface="Raleway"/>
                <a:ea typeface="Raleway"/>
                <a:cs typeface="Raleway"/>
                <a:sym typeface="Raleway"/>
              </a:rPr>
              <a:t>1</a:t>
            </a:r>
            <a:r>
              <a:rPr lang="en-US" b="true" sz="2075">
                <a:solidFill>
                  <a:srgbClr val="FFFFFF"/>
                </a:solidFill>
                <a:latin typeface="Raleway Bold"/>
                <a:ea typeface="Raleway Bold"/>
                <a:cs typeface="Raleway Bold"/>
                <a:sym typeface="Raleway Bold"/>
              </a:rPr>
              <a:t>. Unequal Access to Digital Infrastructure</a:t>
            </a:r>
          </a:p>
          <a:p>
            <a:pPr algn="l" marL="448064" indent="-224032" lvl="1">
              <a:lnSpc>
                <a:spcPts val="2241"/>
              </a:lnSpc>
              <a:buFont typeface="Arial"/>
              <a:buChar char="•"/>
            </a:pPr>
            <a:r>
              <a:rPr lang="en-US" sz="2075">
                <a:solidFill>
                  <a:srgbClr val="FFFFFF"/>
                </a:solidFill>
                <a:latin typeface="Gruppo"/>
                <a:ea typeface="Gruppo"/>
                <a:cs typeface="Gruppo"/>
                <a:sym typeface="Gruppo"/>
              </a:rPr>
              <a:t>According to the Digital Economy and Society Index (DESI), only 60% of rural households have access to fast internet, compared to 90% in urban areas.</a:t>
            </a:r>
          </a:p>
          <a:p>
            <a:pPr algn="l">
              <a:lnSpc>
                <a:spcPts val="2241"/>
              </a:lnSpc>
            </a:pPr>
          </a:p>
          <a:p>
            <a:pPr algn="l">
              <a:lnSpc>
                <a:spcPts val="2241"/>
              </a:lnSpc>
            </a:pPr>
            <a:r>
              <a:rPr lang="en-US" b="true" sz="2075">
                <a:solidFill>
                  <a:srgbClr val="FFFFFF"/>
                </a:solidFill>
                <a:latin typeface="Raleway Bold"/>
                <a:ea typeface="Raleway Bold"/>
                <a:cs typeface="Raleway Bold"/>
                <a:sym typeface="Raleway Bold"/>
              </a:rPr>
              <a:t>2. Variation Among Member States</a:t>
            </a:r>
          </a:p>
          <a:p>
            <a:pPr algn="l" marL="448064" indent="-224032" lvl="1">
              <a:lnSpc>
                <a:spcPts val="2241"/>
              </a:lnSpc>
              <a:buFont typeface="Arial"/>
              <a:buChar char="•"/>
            </a:pPr>
            <a:r>
              <a:rPr lang="en-US" sz="2075">
                <a:solidFill>
                  <a:srgbClr val="FFFFFF"/>
                </a:solidFill>
                <a:latin typeface="Gruppo"/>
                <a:ea typeface="Gruppo"/>
                <a:cs typeface="Gruppo"/>
                <a:sym typeface="Gruppo"/>
              </a:rPr>
              <a:t>Northern and Western Europe lead in digital connectivity and literacy. </a:t>
            </a:r>
          </a:p>
          <a:p>
            <a:pPr algn="l" marL="448064" indent="-224032" lvl="1">
              <a:lnSpc>
                <a:spcPts val="2241"/>
              </a:lnSpc>
              <a:buFont typeface="Arial"/>
              <a:buChar char="•"/>
            </a:pPr>
            <a:r>
              <a:rPr lang="en-US" sz="2075">
                <a:solidFill>
                  <a:srgbClr val="FFFFFF"/>
                </a:solidFill>
                <a:latin typeface="Gruppo"/>
                <a:ea typeface="Gruppo"/>
                <a:cs typeface="Gruppo"/>
                <a:sym typeface="Gruppo"/>
              </a:rPr>
              <a:t>In contrast, some Eastern and Southern EU nations lag due to limited investments and socio-economic challenges.</a:t>
            </a:r>
          </a:p>
          <a:p>
            <a:pPr algn="l">
              <a:lnSpc>
                <a:spcPts val="2241"/>
              </a:lnSpc>
            </a:pPr>
          </a:p>
          <a:p>
            <a:pPr algn="l">
              <a:lnSpc>
                <a:spcPts val="2241"/>
              </a:lnSpc>
            </a:pPr>
            <a:r>
              <a:rPr lang="en-US" b="true" sz="2075">
                <a:solidFill>
                  <a:srgbClr val="FFFFFF"/>
                </a:solidFill>
                <a:latin typeface="Raleway Bold"/>
                <a:ea typeface="Raleway Bold"/>
                <a:cs typeface="Raleway Bold"/>
                <a:sym typeface="Raleway Bold"/>
              </a:rPr>
              <a:t>3. Economic Inequality</a:t>
            </a:r>
          </a:p>
          <a:p>
            <a:pPr algn="l" marL="448064" indent="-224032" lvl="1">
              <a:lnSpc>
                <a:spcPts val="2241"/>
              </a:lnSpc>
              <a:buFont typeface="Arial"/>
              <a:buChar char="•"/>
            </a:pPr>
            <a:r>
              <a:rPr lang="en-US" sz="2075">
                <a:solidFill>
                  <a:srgbClr val="FFFFFF"/>
                </a:solidFill>
                <a:latin typeface="Gruppo"/>
                <a:ea typeface="Gruppo"/>
                <a:cs typeface="Gruppo"/>
                <a:sym typeface="Gruppo"/>
              </a:rPr>
              <a:t>Businesses in under-connected regions face challenges in accessing digital markets, limiting their growth potential.</a:t>
            </a:r>
          </a:p>
          <a:p>
            <a:pPr algn="l" marL="448064" indent="-224032" lvl="1">
              <a:lnSpc>
                <a:spcPts val="2241"/>
              </a:lnSpc>
              <a:buFont typeface="Arial"/>
              <a:buChar char="•"/>
            </a:pPr>
            <a:r>
              <a:rPr lang="en-US" sz="2075">
                <a:solidFill>
                  <a:srgbClr val="FFFFFF"/>
                </a:solidFill>
                <a:latin typeface="Gruppo"/>
                <a:ea typeface="Gruppo"/>
                <a:cs typeface="Gruppo"/>
                <a:sym typeface="Gruppo"/>
              </a:rPr>
              <a:t>Citizens in poorly connected regions experience limited access to e-government services, healthcare, and digital banking.</a:t>
            </a:r>
          </a:p>
          <a:p>
            <a:pPr algn="l">
              <a:lnSpc>
                <a:spcPts val="2241"/>
              </a:lnSpc>
            </a:pPr>
          </a:p>
          <a:p>
            <a:pPr algn="l">
              <a:lnSpc>
                <a:spcPts val="2241"/>
              </a:lnSpc>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41C4D">
                <a:alpha val="100000"/>
              </a:srgbClr>
            </a:gs>
            <a:gs pos="100000">
              <a:srgbClr val="3B616F">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1776071" y="1028700"/>
            <a:ext cx="551414" cy="518330"/>
          </a:xfrm>
          <a:custGeom>
            <a:avLst/>
            <a:gdLst/>
            <a:ahLst/>
            <a:cxnLst/>
            <a:rect r="r" b="b" t="t" l="l"/>
            <a:pathLst>
              <a:path h="518330" w="551414">
                <a:moveTo>
                  <a:pt x="0" y="0"/>
                </a:moveTo>
                <a:lnTo>
                  <a:pt x="551414" y="0"/>
                </a:lnTo>
                <a:lnTo>
                  <a:pt x="551414" y="518330"/>
                </a:lnTo>
                <a:lnTo>
                  <a:pt x="0" y="51833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6419691" y="1084613"/>
            <a:ext cx="839609" cy="450336"/>
          </a:xfrm>
          <a:custGeom>
            <a:avLst/>
            <a:gdLst/>
            <a:ahLst/>
            <a:cxnLst/>
            <a:rect r="r" b="b" t="t" l="l"/>
            <a:pathLst>
              <a:path h="450336" w="839609">
                <a:moveTo>
                  <a:pt x="0" y="0"/>
                </a:moveTo>
                <a:lnTo>
                  <a:pt x="839609" y="0"/>
                </a:lnTo>
                <a:lnTo>
                  <a:pt x="839609" y="450335"/>
                </a:lnTo>
                <a:lnTo>
                  <a:pt x="0" y="4503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5580083" y="1084613"/>
            <a:ext cx="839609" cy="450336"/>
          </a:xfrm>
          <a:custGeom>
            <a:avLst/>
            <a:gdLst/>
            <a:ahLst/>
            <a:cxnLst/>
            <a:rect r="r" b="b" t="t" l="l"/>
            <a:pathLst>
              <a:path h="450336" w="839609">
                <a:moveTo>
                  <a:pt x="0" y="0"/>
                </a:moveTo>
                <a:lnTo>
                  <a:pt x="839608" y="0"/>
                </a:lnTo>
                <a:lnTo>
                  <a:pt x="839608" y="450335"/>
                </a:lnTo>
                <a:lnTo>
                  <a:pt x="0" y="4503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776071" y="9014517"/>
            <a:ext cx="2728988" cy="487567"/>
          </a:xfrm>
          <a:custGeom>
            <a:avLst/>
            <a:gdLst/>
            <a:ahLst/>
            <a:cxnLst/>
            <a:rect r="r" b="b" t="t" l="l"/>
            <a:pathLst>
              <a:path h="487567" w="2728988">
                <a:moveTo>
                  <a:pt x="0" y="0"/>
                </a:moveTo>
                <a:lnTo>
                  <a:pt x="2728988" y="0"/>
                </a:lnTo>
                <a:lnTo>
                  <a:pt x="2728988" y="487566"/>
                </a:lnTo>
                <a:lnTo>
                  <a:pt x="0" y="48756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2804396" y="9014517"/>
            <a:ext cx="4454904" cy="406385"/>
          </a:xfrm>
          <a:custGeom>
            <a:avLst/>
            <a:gdLst/>
            <a:ahLst/>
            <a:cxnLst/>
            <a:rect r="r" b="b" t="t" l="l"/>
            <a:pathLst>
              <a:path h="406385" w="4454904">
                <a:moveTo>
                  <a:pt x="0" y="0"/>
                </a:moveTo>
                <a:lnTo>
                  <a:pt x="4454904" y="0"/>
                </a:lnTo>
                <a:lnTo>
                  <a:pt x="4454904" y="406385"/>
                </a:lnTo>
                <a:lnTo>
                  <a:pt x="0" y="40638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2327485" y="3676035"/>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1982326" y="3413023"/>
            <a:ext cx="1347336" cy="1503304"/>
          </a:xfrm>
          <a:custGeom>
            <a:avLst/>
            <a:gdLst/>
            <a:ahLst/>
            <a:cxnLst/>
            <a:rect r="r" b="b" t="t" l="l"/>
            <a:pathLst>
              <a:path h="1503304" w="1347336">
                <a:moveTo>
                  <a:pt x="0" y="0"/>
                </a:moveTo>
                <a:lnTo>
                  <a:pt x="1347336" y="0"/>
                </a:lnTo>
                <a:lnTo>
                  <a:pt x="1347336" y="1503303"/>
                </a:lnTo>
                <a:lnTo>
                  <a:pt x="0" y="1503303"/>
                </a:lnTo>
                <a:lnTo>
                  <a:pt x="0" y="0"/>
                </a:lnTo>
                <a:close/>
              </a:path>
            </a:pathLst>
          </a:custGeom>
          <a:blipFill>
            <a:blip r:embed="rId12"/>
            <a:stretch>
              <a:fillRect l="0" t="0" r="0" b="0"/>
            </a:stretch>
          </a:blipFill>
        </p:spPr>
      </p:sp>
      <p:sp>
        <p:nvSpPr>
          <p:cNvPr name="TextBox 9" id="9"/>
          <p:cNvSpPr txBox="true"/>
          <p:nvPr/>
        </p:nvSpPr>
        <p:spPr>
          <a:xfrm rot="0">
            <a:off x="2655994" y="1165379"/>
            <a:ext cx="2324294" cy="298328"/>
          </a:xfrm>
          <a:prstGeom prst="rect">
            <a:avLst/>
          </a:prstGeom>
        </p:spPr>
        <p:txBody>
          <a:bodyPr anchor="t" rtlCol="false" tIns="0" lIns="0" bIns="0" rIns="0">
            <a:spAutoFit/>
          </a:bodyPr>
          <a:lstStyle/>
          <a:p>
            <a:pPr algn="l">
              <a:lnSpc>
                <a:spcPts val="2241"/>
              </a:lnSpc>
              <a:spcBef>
                <a:spcPct val="0"/>
              </a:spcBef>
            </a:pPr>
            <a:r>
              <a:rPr lang="en-US" sz="2075">
                <a:solidFill>
                  <a:srgbClr val="FFFFFF"/>
                </a:solidFill>
                <a:latin typeface="Gruppo"/>
                <a:ea typeface="Gruppo"/>
                <a:cs typeface="Gruppo"/>
                <a:sym typeface="Gruppo"/>
              </a:rPr>
              <a:t>studio shodwe</a:t>
            </a:r>
          </a:p>
        </p:txBody>
      </p:sp>
      <p:sp>
        <p:nvSpPr>
          <p:cNvPr name="TextBox 10" id="10"/>
          <p:cNvSpPr txBox="true"/>
          <p:nvPr/>
        </p:nvSpPr>
        <p:spPr>
          <a:xfrm rot="0">
            <a:off x="13458263" y="9073308"/>
            <a:ext cx="3147170" cy="298328"/>
          </a:xfrm>
          <a:prstGeom prst="rect">
            <a:avLst/>
          </a:prstGeom>
        </p:spPr>
        <p:txBody>
          <a:bodyPr anchor="t" rtlCol="false" tIns="0" lIns="0" bIns="0" rIns="0">
            <a:spAutoFit/>
          </a:bodyPr>
          <a:lstStyle/>
          <a:p>
            <a:pPr algn="ctr">
              <a:lnSpc>
                <a:spcPts val="2241"/>
              </a:lnSpc>
              <a:spcBef>
                <a:spcPct val="0"/>
              </a:spcBef>
            </a:pPr>
            <a:r>
              <a:rPr lang="en-US" sz="2075">
                <a:solidFill>
                  <a:srgbClr val="00FFFF"/>
                </a:solidFill>
                <a:latin typeface="Gruppo"/>
                <a:ea typeface="Gruppo"/>
                <a:cs typeface="Gruppo"/>
                <a:sym typeface="Gruppo"/>
              </a:rPr>
              <a:t>www.reallygreatsite.com</a:t>
            </a:r>
          </a:p>
        </p:txBody>
      </p:sp>
      <p:sp>
        <p:nvSpPr>
          <p:cNvPr name="TextBox 11" id="11"/>
          <p:cNvSpPr txBox="true"/>
          <p:nvPr/>
        </p:nvSpPr>
        <p:spPr>
          <a:xfrm rot="0">
            <a:off x="3033453" y="2059891"/>
            <a:ext cx="13109887" cy="799615"/>
          </a:xfrm>
          <a:prstGeom prst="rect">
            <a:avLst/>
          </a:prstGeom>
        </p:spPr>
        <p:txBody>
          <a:bodyPr anchor="t" rtlCol="false" tIns="0" lIns="0" bIns="0" rIns="0">
            <a:spAutoFit/>
          </a:bodyPr>
          <a:lstStyle/>
          <a:p>
            <a:pPr algn="ctr">
              <a:lnSpc>
                <a:spcPts val="6376"/>
              </a:lnSpc>
            </a:pPr>
            <a:r>
              <a:rPr lang="en-US" sz="5060">
                <a:solidFill>
                  <a:srgbClr val="FFFFFF"/>
                </a:solidFill>
                <a:latin typeface="HK Modular"/>
                <a:ea typeface="HK Modular"/>
                <a:cs typeface="HK Modular"/>
                <a:sym typeface="HK Modular"/>
              </a:rPr>
              <a:t>ADDRESSING NEW THREATS</a:t>
            </a:r>
          </a:p>
        </p:txBody>
      </p:sp>
      <p:sp>
        <p:nvSpPr>
          <p:cNvPr name="TextBox 12" id="12"/>
          <p:cNvSpPr txBox="true"/>
          <p:nvPr/>
        </p:nvSpPr>
        <p:spPr>
          <a:xfrm rot="0">
            <a:off x="3377582" y="4386793"/>
            <a:ext cx="2254952" cy="756587"/>
          </a:xfrm>
          <a:prstGeom prst="rect">
            <a:avLst/>
          </a:prstGeom>
        </p:spPr>
        <p:txBody>
          <a:bodyPr anchor="t" rtlCol="false" tIns="0" lIns="0" bIns="0" rIns="0">
            <a:spAutoFit/>
          </a:bodyPr>
          <a:lstStyle/>
          <a:p>
            <a:pPr algn="ctr">
              <a:lnSpc>
                <a:spcPts val="2999"/>
              </a:lnSpc>
              <a:spcBef>
                <a:spcPct val="0"/>
              </a:spcBef>
            </a:pPr>
            <a:r>
              <a:rPr lang="en-US" b="true" sz="2777">
                <a:solidFill>
                  <a:srgbClr val="FFFFFF"/>
                </a:solidFill>
                <a:latin typeface="Raleway Bold"/>
                <a:ea typeface="Raleway Bold"/>
                <a:cs typeface="Raleway Bold"/>
                <a:sym typeface="Raleway Bold"/>
              </a:rPr>
              <a:t>Cyber attacks</a:t>
            </a:r>
          </a:p>
        </p:txBody>
      </p:sp>
      <p:sp>
        <p:nvSpPr>
          <p:cNvPr name="TextBox 13" id="13"/>
          <p:cNvSpPr txBox="true"/>
          <p:nvPr/>
        </p:nvSpPr>
        <p:spPr>
          <a:xfrm rot="0">
            <a:off x="3033453" y="5460678"/>
            <a:ext cx="3063384" cy="1685461"/>
          </a:xfrm>
          <a:prstGeom prst="rect">
            <a:avLst/>
          </a:prstGeom>
        </p:spPr>
        <p:txBody>
          <a:bodyPr anchor="t" rtlCol="false" tIns="0" lIns="0" bIns="0" rIns="0">
            <a:spAutoFit/>
          </a:bodyPr>
          <a:lstStyle/>
          <a:p>
            <a:pPr algn="ctr">
              <a:lnSpc>
                <a:spcPts val="2675"/>
              </a:lnSpc>
              <a:spcBef>
                <a:spcPct val="0"/>
              </a:spcBef>
            </a:pPr>
            <a:r>
              <a:rPr lang="en-US" sz="2477">
                <a:solidFill>
                  <a:srgbClr val="FFFFFF"/>
                </a:solidFill>
                <a:latin typeface="Raleway"/>
                <a:ea typeface="Raleway"/>
                <a:cs typeface="Raleway"/>
                <a:sym typeface="Raleway"/>
              </a:rPr>
              <a:t>Increased vulnerabilities due to emerging technologies like IoT, AI, and 5G.</a:t>
            </a:r>
          </a:p>
        </p:txBody>
      </p:sp>
      <p:sp>
        <p:nvSpPr>
          <p:cNvPr name="TextBox 14" id="14"/>
          <p:cNvSpPr txBox="true"/>
          <p:nvPr/>
        </p:nvSpPr>
        <p:spPr>
          <a:xfrm rot="0">
            <a:off x="2351662" y="3761150"/>
            <a:ext cx="681791" cy="597068"/>
          </a:xfrm>
          <a:prstGeom prst="rect">
            <a:avLst/>
          </a:prstGeom>
        </p:spPr>
        <p:txBody>
          <a:bodyPr anchor="t" rtlCol="false" tIns="0" lIns="0" bIns="0" rIns="0">
            <a:spAutoFit/>
          </a:bodyPr>
          <a:lstStyle/>
          <a:p>
            <a:pPr algn="ctr">
              <a:lnSpc>
                <a:spcPts val="4511"/>
              </a:lnSpc>
              <a:spcBef>
                <a:spcPct val="0"/>
              </a:spcBef>
            </a:pPr>
            <a:r>
              <a:rPr lang="en-US" b="true" sz="4177">
                <a:solidFill>
                  <a:srgbClr val="FFFFFF"/>
                </a:solidFill>
                <a:latin typeface="Raleway Bold"/>
                <a:ea typeface="Raleway Bold"/>
                <a:cs typeface="Raleway Bold"/>
                <a:sym typeface="Raleway Bold"/>
              </a:rPr>
              <a:t>1.</a:t>
            </a:r>
          </a:p>
        </p:txBody>
      </p:sp>
      <p:sp>
        <p:nvSpPr>
          <p:cNvPr name="Freeform 15" id="15"/>
          <p:cNvSpPr/>
          <p:nvPr/>
        </p:nvSpPr>
        <p:spPr>
          <a:xfrm flipH="false" flipV="false" rot="0">
            <a:off x="7777119" y="3676035"/>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6" id="16"/>
          <p:cNvSpPr/>
          <p:nvPr/>
        </p:nvSpPr>
        <p:spPr>
          <a:xfrm flipH="false" flipV="false" rot="0">
            <a:off x="7431960" y="3413023"/>
            <a:ext cx="1347336" cy="1503304"/>
          </a:xfrm>
          <a:custGeom>
            <a:avLst/>
            <a:gdLst/>
            <a:ahLst/>
            <a:cxnLst/>
            <a:rect r="r" b="b" t="t" l="l"/>
            <a:pathLst>
              <a:path h="1503304" w="1347336">
                <a:moveTo>
                  <a:pt x="0" y="0"/>
                </a:moveTo>
                <a:lnTo>
                  <a:pt x="1347335" y="0"/>
                </a:lnTo>
                <a:lnTo>
                  <a:pt x="1347335" y="1503303"/>
                </a:lnTo>
                <a:lnTo>
                  <a:pt x="0" y="1503303"/>
                </a:lnTo>
                <a:lnTo>
                  <a:pt x="0" y="0"/>
                </a:lnTo>
                <a:close/>
              </a:path>
            </a:pathLst>
          </a:custGeom>
          <a:blipFill>
            <a:blip r:embed="rId12"/>
            <a:stretch>
              <a:fillRect l="0" t="0" r="0" b="0"/>
            </a:stretch>
          </a:blipFill>
        </p:spPr>
      </p:sp>
      <p:sp>
        <p:nvSpPr>
          <p:cNvPr name="TextBox 17" id="17"/>
          <p:cNvSpPr txBox="true"/>
          <p:nvPr/>
        </p:nvSpPr>
        <p:spPr>
          <a:xfrm rot="0">
            <a:off x="8567754" y="4386793"/>
            <a:ext cx="2894049" cy="1068044"/>
          </a:xfrm>
          <a:prstGeom prst="rect">
            <a:avLst/>
          </a:prstGeom>
        </p:spPr>
        <p:txBody>
          <a:bodyPr anchor="t" rtlCol="false" tIns="0" lIns="0" bIns="0" rIns="0">
            <a:spAutoFit/>
          </a:bodyPr>
          <a:lstStyle/>
          <a:p>
            <a:pPr algn="ctr">
              <a:lnSpc>
                <a:spcPts val="2783"/>
              </a:lnSpc>
              <a:spcBef>
                <a:spcPct val="0"/>
              </a:spcBef>
            </a:pPr>
            <a:r>
              <a:rPr lang="en-US" b="true" sz="2577">
                <a:solidFill>
                  <a:srgbClr val="FFFFFF"/>
                </a:solidFill>
                <a:latin typeface="Raleway Bold"/>
                <a:ea typeface="Raleway Bold"/>
                <a:cs typeface="Raleway Bold"/>
                <a:sym typeface="Raleway Bold"/>
              </a:rPr>
              <a:t>Misinformation and disinformation</a:t>
            </a:r>
          </a:p>
        </p:txBody>
      </p:sp>
      <p:sp>
        <p:nvSpPr>
          <p:cNvPr name="TextBox 18" id="18"/>
          <p:cNvSpPr txBox="true"/>
          <p:nvPr/>
        </p:nvSpPr>
        <p:spPr>
          <a:xfrm rot="0">
            <a:off x="8483087" y="5460678"/>
            <a:ext cx="3063384" cy="1844283"/>
          </a:xfrm>
          <a:prstGeom prst="rect">
            <a:avLst/>
          </a:prstGeom>
        </p:spPr>
        <p:txBody>
          <a:bodyPr anchor="t" rtlCol="false" tIns="0" lIns="0" bIns="0" rIns="0">
            <a:spAutoFit/>
          </a:bodyPr>
          <a:lstStyle/>
          <a:p>
            <a:pPr algn="ctr">
              <a:lnSpc>
                <a:spcPts val="2459"/>
              </a:lnSpc>
              <a:spcBef>
                <a:spcPct val="0"/>
              </a:spcBef>
            </a:pPr>
            <a:r>
              <a:rPr lang="en-US" sz="2277">
                <a:solidFill>
                  <a:srgbClr val="FFFFFF"/>
                </a:solidFill>
                <a:latin typeface="Raleway"/>
                <a:ea typeface="Raleway"/>
                <a:cs typeface="Raleway"/>
                <a:sym typeface="Raleway"/>
              </a:rPr>
              <a:t>Propaganda, fake news, and manipulated content threaten democratic processes, especially during elections.</a:t>
            </a:r>
          </a:p>
        </p:txBody>
      </p:sp>
      <p:sp>
        <p:nvSpPr>
          <p:cNvPr name="TextBox 19" id="19"/>
          <p:cNvSpPr txBox="true"/>
          <p:nvPr/>
        </p:nvSpPr>
        <p:spPr>
          <a:xfrm rot="0">
            <a:off x="7801296" y="3761150"/>
            <a:ext cx="681791" cy="597068"/>
          </a:xfrm>
          <a:prstGeom prst="rect">
            <a:avLst/>
          </a:prstGeom>
        </p:spPr>
        <p:txBody>
          <a:bodyPr anchor="t" rtlCol="false" tIns="0" lIns="0" bIns="0" rIns="0">
            <a:spAutoFit/>
          </a:bodyPr>
          <a:lstStyle/>
          <a:p>
            <a:pPr algn="ctr">
              <a:lnSpc>
                <a:spcPts val="4511"/>
              </a:lnSpc>
              <a:spcBef>
                <a:spcPct val="0"/>
              </a:spcBef>
            </a:pPr>
            <a:r>
              <a:rPr lang="en-US" b="true" sz="4177">
                <a:solidFill>
                  <a:srgbClr val="FFFFFF"/>
                </a:solidFill>
                <a:latin typeface="Raleway Bold"/>
                <a:ea typeface="Raleway Bold"/>
                <a:cs typeface="Raleway Bold"/>
                <a:sym typeface="Raleway Bold"/>
              </a:rPr>
              <a:t>2.</a:t>
            </a:r>
          </a:p>
        </p:txBody>
      </p:sp>
      <p:sp>
        <p:nvSpPr>
          <p:cNvPr name="Freeform 20" id="20"/>
          <p:cNvSpPr/>
          <p:nvPr/>
        </p:nvSpPr>
        <p:spPr>
          <a:xfrm flipH="false" flipV="false" rot="0">
            <a:off x="13227678" y="3676035"/>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1" id="21"/>
          <p:cNvSpPr/>
          <p:nvPr/>
        </p:nvSpPr>
        <p:spPr>
          <a:xfrm flipH="false" flipV="false" rot="0">
            <a:off x="12882519" y="3413023"/>
            <a:ext cx="1347336" cy="1503304"/>
          </a:xfrm>
          <a:custGeom>
            <a:avLst/>
            <a:gdLst/>
            <a:ahLst/>
            <a:cxnLst/>
            <a:rect r="r" b="b" t="t" l="l"/>
            <a:pathLst>
              <a:path h="1503304" w="1347336">
                <a:moveTo>
                  <a:pt x="0" y="0"/>
                </a:moveTo>
                <a:lnTo>
                  <a:pt x="1347336" y="0"/>
                </a:lnTo>
                <a:lnTo>
                  <a:pt x="1347336" y="1503303"/>
                </a:lnTo>
                <a:lnTo>
                  <a:pt x="0" y="1503303"/>
                </a:lnTo>
                <a:lnTo>
                  <a:pt x="0" y="0"/>
                </a:lnTo>
                <a:close/>
              </a:path>
            </a:pathLst>
          </a:custGeom>
          <a:blipFill>
            <a:blip r:embed="rId12"/>
            <a:stretch>
              <a:fillRect l="0" t="0" r="0" b="0"/>
            </a:stretch>
          </a:blipFill>
        </p:spPr>
      </p:sp>
      <p:sp>
        <p:nvSpPr>
          <p:cNvPr name="TextBox 22" id="22"/>
          <p:cNvSpPr txBox="true"/>
          <p:nvPr/>
        </p:nvSpPr>
        <p:spPr>
          <a:xfrm rot="0">
            <a:off x="14043713" y="4386793"/>
            <a:ext cx="2561721" cy="385172"/>
          </a:xfrm>
          <a:prstGeom prst="rect">
            <a:avLst/>
          </a:prstGeom>
        </p:spPr>
        <p:txBody>
          <a:bodyPr anchor="t" rtlCol="false" tIns="0" lIns="0" bIns="0" rIns="0">
            <a:spAutoFit/>
          </a:bodyPr>
          <a:lstStyle/>
          <a:p>
            <a:pPr algn="ctr">
              <a:lnSpc>
                <a:spcPts val="2999"/>
              </a:lnSpc>
              <a:spcBef>
                <a:spcPct val="0"/>
              </a:spcBef>
            </a:pPr>
            <a:r>
              <a:rPr lang="en-US" b="true" sz="2777">
                <a:solidFill>
                  <a:srgbClr val="FFFFFF"/>
                </a:solidFill>
                <a:latin typeface="Raleway Bold"/>
                <a:ea typeface="Raleway Bold"/>
                <a:cs typeface="Raleway Bold"/>
                <a:sym typeface="Raleway Bold"/>
              </a:rPr>
              <a:t>Data privacy</a:t>
            </a:r>
          </a:p>
        </p:txBody>
      </p:sp>
      <p:sp>
        <p:nvSpPr>
          <p:cNvPr name="TextBox 23" id="23"/>
          <p:cNvSpPr txBox="true"/>
          <p:nvPr/>
        </p:nvSpPr>
        <p:spPr>
          <a:xfrm rot="0">
            <a:off x="13933646" y="5460678"/>
            <a:ext cx="3063384" cy="1312646"/>
          </a:xfrm>
          <a:prstGeom prst="rect">
            <a:avLst/>
          </a:prstGeom>
        </p:spPr>
        <p:txBody>
          <a:bodyPr anchor="t" rtlCol="false" tIns="0" lIns="0" bIns="0" rIns="0">
            <a:spAutoFit/>
          </a:bodyPr>
          <a:lstStyle/>
          <a:p>
            <a:pPr algn="ctr">
              <a:lnSpc>
                <a:spcPts val="2567"/>
              </a:lnSpc>
              <a:spcBef>
                <a:spcPct val="0"/>
              </a:spcBef>
            </a:pPr>
            <a:r>
              <a:rPr lang="en-US" sz="2377">
                <a:solidFill>
                  <a:srgbClr val="FFFFFF"/>
                </a:solidFill>
                <a:latin typeface="Raleway"/>
                <a:ea typeface="Raleway"/>
                <a:cs typeface="Raleway"/>
                <a:sym typeface="Raleway"/>
              </a:rPr>
              <a:t>Exploitation of personal data by corporations and cybercriminals.</a:t>
            </a:r>
          </a:p>
        </p:txBody>
      </p:sp>
      <p:sp>
        <p:nvSpPr>
          <p:cNvPr name="TextBox 24" id="24"/>
          <p:cNvSpPr txBox="true"/>
          <p:nvPr/>
        </p:nvSpPr>
        <p:spPr>
          <a:xfrm rot="0">
            <a:off x="13251855" y="3761150"/>
            <a:ext cx="681791" cy="597068"/>
          </a:xfrm>
          <a:prstGeom prst="rect">
            <a:avLst/>
          </a:prstGeom>
        </p:spPr>
        <p:txBody>
          <a:bodyPr anchor="t" rtlCol="false" tIns="0" lIns="0" bIns="0" rIns="0">
            <a:spAutoFit/>
          </a:bodyPr>
          <a:lstStyle/>
          <a:p>
            <a:pPr algn="ctr">
              <a:lnSpc>
                <a:spcPts val="4511"/>
              </a:lnSpc>
              <a:spcBef>
                <a:spcPct val="0"/>
              </a:spcBef>
            </a:pPr>
            <a:r>
              <a:rPr lang="en-US" b="true" sz="4177">
                <a:solidFill>
                  <a:srgbClr val="FFFFFF"/>
                </a:solidFill>
                <a:latin typeface="Raleway Bold"/>
                <a:ea typeface="Raleway Bold"/>
                <a:cs typeface="Raleway Bold"/>
                <a:sym typeface="Raleway Bold"/>
              </a:rPr>
              <a:t>3.</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25BE5E4194744084618CCBF6432D5C" ma:contentTypeVersion="13" ma:contentTypeDescription="Create a new document." ma:contentTypeScope="" ma:versionID="47bda47c34cb01768f4129f58c40aae6">
  <xsd:schema xmlns:xsd="http://www.w3.org/2001/XMLSchema" xmlns:xs="http://www.w3.org/2001/XMLSchema" xmlns:p="http://schemas.microsoft.com/office/2006/metadata/properties" xmlns:ns2="d0c8716a-58b9-4cca-853a-6ee770a521a2" xmlns:ns3="9b948853-a7fd-49a0-9f09-31124fc10337" targetNamespace="http://schemas.microsoft.com/office/2006/metadata/properties" ma:root="true" ma:fieldsID="9b06d6847f7756c6efa1a9c360e8221d" ns2:_="" ns3:_="">
    <xsd:import namespace="d0c8716a-58b9-4cca-853a-6ee770a521a2"/>
    <xsd:import namespace="9b948853-a7fd-49a0-9f09-31124fc1033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c8716a-58b9-4cca-853a-6ee770a521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1f3715a7-a41b-4a08-b365-43505ca3d54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948853-a7fd-49a0-9f09-31124fc1033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e03dee7-9283-46ea-9fe1-398d7e7c2e02}" ma:internalName="TaxCatchAll" ma:showField="CatchAllData" ma:web="9b948853-a7fd-49a0-9f09-31124fc1033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b948853-a7fd-49a0-9f09-31124fc10337" xsi:nil="true"/>
    <lcf76f155ced4ddcb4097134ff3c332f xmlns="d0c8716a-58b9-4cca-853a-6ee770a521a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1892EDA-A734-440E-898B-21793F85B8F3}"/>
</file>

<file path=customXml/itemProps2.xml><?xml version="1.0" encoding="utf-8"?>
<ds:datastoreItem xmlns:ds="http://schemas.openxmlformats.org/officeDocument/2006/customXml" ds:itemID="{11E69B0D-51D0-429B-9C25-DD3A7F1F4540}"/>
</file>

<file path=customXml/itemProps3.xml><?xml version="1.0" encoding="utf-8"?>
<ds:datastoreItem xmlns:ds="http://schemas.openxmlformats.org/officeDocument/2006/customXml" ds:itemID="{34524E0B-5232-42D0-8AEF-03F78B9B837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Single Market</dc:title>
  <cp:revision>1</cp:revision>
  <dcterms:created xsi:type="dcterms:W3CDTF">2006-08-16T00:00:00Z</dcterms:created>
  <dcterms:modified xsi:type="dcterms:W3CDTF">2011-08-01T06:04:30Z</dcterms:modified>
  <dc:identifier>DAGXnoxElAM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0x010100A825BE5E4194744084618CCBF6432D5C</vt:lpwstr>
  </property>
  <property fmtid="{D5CDD505-2E9C-101B-9397-08002B2CF9AE}" pid="3" name="Order">
    <vt:r8>31200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MediaServiceImageTags">
    <vt:lpwstr/>
  </property>
</Properties>
</file>